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7F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7"/>
    <p:restoredTop sz="96181"/>
  </p:normalViewPr>
  <p:slideViewPr>
    <p:cSldViewPr snapToGrid="0">
      <p:cViewPr varScale="1">
        <p:scale>
          <a:sx n="123" d="100"/>
          <a:sy n="123" d="100"/>
        </p:scale>
        <p:origin x="3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A9E23-F1EF-A2D9-C992-252ACBE5BA3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A90B241-08F0-0FFB-7129-23278270C6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46DBDA8-7192-8D28-4D14-88DED550C348}"/>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5" name="Footer Placeholder 4">
            <a:extLst>
              <a:ext uri="{FF2B5EF4-FFF2-40B4-BE49-F238E27FC236}">
                <a16:creationId xmlns:a16="http://schemas.microsoft.com/office/drawing/2014/main" id="{F46504FD-4727-1EE2-E730-20DF5AAA4F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AD2BEE-0D41-A732-5CB2-75EC7337012D}"/>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3987285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50237-4EDE-C63F-1C22-CB00025748A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05FA0BB-3F0D-C55D-979D-E2EAAB12327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8DD2500-FAA7-ECF4-A583-39D49423AADC}"/>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5" name="Footer Placeholder 4">
            <a:extLst>
              <a:ext uri="{FF2B5EF4-FFF2-40B4-BE49-F238E27FC236}">
                <a16:creationId xmlns:a16="http://schemas.microsoft.com/office/drawing/2014/main" id="{CBF6A975-6DD5-8D06-2B47-DCCB4D47A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56A7F-4E6A-999E-90FE-0ED548DF40C7}"/>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111161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BFACF7-31E4-1943-EDE7-16C1131438B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A94817F-DDDB-CAE2-CFC4-9228D1B1514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9AA12EE-DA81-7209-21A4-2DBB8CD1A642}"/>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5" name="Footer Placeholder 4">
            <a:extLst>
              <a:ext uri="{FF2B5EF4-FFF2-40B4-BE49-F238E27FC236}">
                <a16:creationId xmlns:a16="http://schemas.microsoft.com/office/drawing/2014/main" id="{D13C61C0-EA29-2DB8-7727-482DEEE1CA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9765FD-2476-FF85-31D6-2C22D6DEB68E}"/>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279116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A9EBE-6D8D-80B8-7BAA-92F11EFE23F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BA3B5C7-BDD2-C31C-00E5-FFA289A41F3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D53268-C8F4-3E1A-E78F-C43ABD824389}"/>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5" name="Footer Placeholder 4">
            <a:extLst>
              <a:ext uri="{FF2B5EF4-FFF2-40B4-BE49-F238E27FC236}">
                <a16:creationId xmlns:a16="http://schemas.microsoft.com/office/drawing/2014/main" id="{6E924A5F-3BA5-A895-027C-8912AE11E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C8BC18-E489-5DB7-CB37-EA885FBF5FA7}"/>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154164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D5CFE-B1AE-E96C-C64E-0ED43CFB4FB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78751A7-FB16-DA30-8575-78CC22A34D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5569F61-042A-6B71-6F21-1F5372622992}"/>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5" name="Footer Placeholder 4">
            <a:extLst>
              <a:ext uri="{FF2B5EF4-FFF2-40B4-BE49-F238E27FC236}">
                <a16:creationId xmlns:a16="http://schemas.microsoft.com/office/drawing/2014/main" id="{16062C09-57C7-9767-B970-0590EEBD08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377AA5-6186-62EC-6A05-78206BCB9043}"/>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61942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E0F11-5034-3E30-4C4D-34139372493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8DFE3E9-A7EA-EC70-19BD-52DC91B08FA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EF8C8B8-C141-F98E-A2BF-467E54807D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D14E30E-91A9-E366-926B-2765CD7EA9A6}"/>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6" name="Footer Placeholder 5">
            <a:extLst>
              <a:ext uri="{FF2B5EF4-FFF2-40B4-BE49-F238E27FC236}">
                <a16:creationId xmlns:a16="http://schemas.microsoft.com/office/drawing/2014/main" id="{E153C6DD-947F-B786-EFEB-705A898C4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BD2D8D-E2B8-85CD-D9D8-05A1EC20C20C}"/>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75960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2F5D0-1F2B-79E3-18E7-9ED1BDB32C1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6FA2BD-C434-E00C-0632-3E5F078DA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BC30322-1D5D-EE0B-E0C4-3C6C2EA5073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9B46EBB-C881-1FEE-F43C-CB8B3FF6F2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03FE432-14F1-3ED2-1901-B6D4AE802C6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ED48919-4427-626F-2FCA-52DF95998B2F}"/>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8" name="Footer Placeholder 7">
            <a:extLst>
              <a:ext uri="{FF2B5EF4-FFF2-40B4-BE49-F238E27FC236}">
                <a16:creationId xmlns:a16="http://schemas.microsoft.com/office/drawing/2014/main" id="{7335DBEA-CB19-BACB-9BA7-90C89A9FC8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EA07D9-8E36-64ED-C71B-286BCCE58A23}"/>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325859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380C-DE1E-B788-CE70-B95423B2F72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0504833-2C00-FEAE-9FD8-11B39A7FCF74}"/>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4" name="Footer Placeholder 3">
            <a:extLst>
              <a:ext uri="{FF2B5EF4-FFF2-40B4-BE49-F238E27FC236}">
                <a16:creationId xmlns:a16="http://schemas.microsoft.com/office/drawing/2014/main" id="{2F9DDF94-8C46-A8E2-E524-A07B8F6666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37926F-6444-FA5F-F0A4-20E0E9021D4B}"/>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3186208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7C5811-9DA6-5D6E-A42F-21AB8674DE1F}"/>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3" name="Footer Placeholder 2">
            <a:extLst>
              <a:ext uri="{FF2B5EF4-FFF2-40B4-BE49-F238E27FC236}">
                <a16:creationId xmlns:a16="http://schemas.microsoft.com/office/drawing/2014/main" id="{4A1EA566-A53B-A403-D4E1-38D30950C2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D01316-A6E6-9C31-0565-6A06A9267205}"/>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398388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53A77-81A4-8137-8FCF-5BFBC019A6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ED70A7A-1176-A687-1928-BC7A8FE719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223D2EB-EEC8-6DC5-7FA5-396C4A88F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6EFDC25-898D-03C1-881E-0E1031D207F0}"/>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6" name="Footer Placeholder 5">
            <a:extLst>
              <a:ext uri="{FF2B5EF4-FFF2-40B4-BE49-F238E27FC236}">
                <a16:creationId xmlns:a16="http://schemas.microsoft.com/office/drawing/2014/main" id="{5DCB0121-D0E4-B68B-83FC-3907CBC4AB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2F634B-34BE-EEEF-5B4C-6D67CCD65FB7}"/>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4287763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A1D92-A16F-EB1B-16DF-31A88C7FBEF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B21A818-AF34-7CD8-D643-905D878B4A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C5EC17-BCAD-D983-97C8-0CEC03B2A2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614798E-00D7-8A7B-78B7-CD6EF8A1720B}"/>
              </a:ext>
            </a:extLst>
          </p:cNvPr>
          <p:cNvSpPr>
            <a:spLocks noGrp="1"/>
          </p:cNvSpPr>
          <p:nvPr>
            <p:ph type="dt" sz="half" idx="10"/>
          </p:nvPr>
        </p:nvSpPr>
        <p:spPr/>
        <p:txBody>
          <a:bodyPr/>
          <a:lstStyle/>
          <a:p>
            <a:fld id="{5C70ED83-5529-5544-A431-1B675952375E}" type="datetimeFigureOut">
              <a:rPr lang="en-US" smtClean="0"/>
              <a:t>3/2/23</a:t>
            </a:fld>
            <a:endParaRPr lang="en-US"/>
          </a:p>
        </p:txBody>
      </p:sp>
      <p:sp>
        <p:nvSpPr>
          <p:cNvPr id="6" name="Footer Placeholder 5">
            <a:extLst>
              <a:ext uri="{FF2B5EF4-FFF2-40B4-BE49-F238E27FC236}">
                <a16:creationId xmlns:a16="http://schemas.microsoft.com/office/drawing/2014/main" id="{319E1464-53DE-9668-796B-915B9F24C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AD87CD-810D-938F-B45B-B34D9DE29E45}"/>
              </a:ext>
            </a:extLst>
          </p:cNvPr>
          <p:cNvSpPr>
            <a:spLocks noGrp="1"/>
          </p:cNvSpPr>
          <p:nvPr>
            <p:ph type="sldNum" sz="quarter" idx="12"/>
          </p:nvPr>
        </p:nvSpPr>
        <p:spPr/>
        <p:txBody>
          <a:bodyPr/>
          <a:lstStyle/>
          <a:p>
            <a:fld id="{D5222B07-538B-8744-8A1D-BF9F568B8810}" type="slidenum">
              <a:rPr lang="en-US" smtClean="0"/>
              <a:t>‹#›</a:t>
            </a:fld>
            <a:endParaRPr lang="en-US"/>
          </a:p>
        </p:txBody>
      </p:sp>
    </p:spTree>
    <p:extLst>
      <p:ext uri="{BB962C8B-B14F-4D97-AF65-F5344CB8AC3E}">
        <p14:creationId xmlns:p14="http://schemas.microsoft.com/office/powerpoint/2010/main" val="203665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1A5A8B-4BCE-3E14-24C4-49A4735C44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A1AB610-BFCB-09DC-6F87-3EF7BA0098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FF261FF-0BB2-F0B2-FD8F-43CF25F0C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0ED83-5529-5544-A431-1B675952375E}" type="datetimeFigureOut">
              <a:rPr lang="en-US" smtClean="0"/>
              <a:t>3/2/23</a:t>
            </a:fld>
            <a:endParaRPr lang="en-US"/>
          </a:p>
        </p:txBody>
      </p:sp>
      <p:sp>
        <p:nvSpPr>
          <p:cNvPr id="5" name="Footer Placeholder 4">
            <a:extLst>
              <a:ext uri="{FF2B5EF4-FFF2-40B4-BE49-F238E27FC236}">
                <a16:creationId xmlns:a16="http://schemas.microsoft.com/office/drawing/2014/main" id="{6DFE028D-E845-015A-1DFA-03691A04A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811420-5ACA-EBB5-1EA2-0F9E8A5C2E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22B07-538B-8744-8A1D-BF9F568B8810}" type="slidenum">
              <a:rPr lang="en-US" smtClean="0"/>
              <a:t>‹#›</a:t>
            </a:fld>
            <a:endParaRPr lang="en-US"/>
          </a:p>
        </p:txBody>
      </p:sp>
    </p:spTree>
    <p:extLst>
      <p:ext uri="{BB962C8B-B14F-4D97-AF65-F5344CB8AC3E}">
        <p14:creationId xmlns:p14="http://schemas.microsoft.com/office/powerpoint/2010/main" val="3432801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NNewstead@ASAChelt.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asachelt.org/academy-life/career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2409549" y="2459504"/>
            <a:ext cx="7372901" cy="1938992"/>
          </a:xfrm>
          <a:prstGeom prst="rect">
            <a:avLst/>
          </a:prstGeom>
          <a:noFill/>
        </p:spPr>
        <p:txBody>
          <a:bodyPr wrap="square">
            <a:spAutoFit/>
          </a:bodyPr>
          <a:lstStyle/>
          <a:p>
            <a:pPr algn="l"/>
            <a:r>
              <a:rPr lang="en-GB" sz="6000" b="1" dirty="0">
                <a:solidFill>
                  <a:srgbClr val="807F84"/>
                </a:solidFill>
                <a:latin typeface="ReithSans"/>
              </a:rPr>
              <a:t>How to find and apply for Work Experience</a:t>
            </a:r>
            <a:endParaRPr lang="en-GB" sz="6000" b="1" i="0" dirty="0">
              <a:solidFill>
                <a:srgbClr val="807F84"/>
              </a:solidFill>
              <a:effectLst/>
              <a:latin typeface="ReithSans"/>
            </a:endParaRPr>
          </a:p>
        </p:txBody>
      </p:sp>
    </p:spTree>
    <p:extLst>
      <p:ext uri="{BB962C8B-B14F-4D97-AF65-F5344CB8AC3E}">
        <p14:creationId xmlns:p14="http://schemas.microsoft.com/office/powerpoint/2010/main" val="382857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2" name="TextBox 1">
            <a:extLst>
              <a:ext uri="{FF2B5EF4-FFF2-40B4-BE49-F238E27FC236}">
                <a16:creationId xmlns:a16="http://schemas.microsoft.com/office/drawing/2014/main" id="{9B7CDA4F-0749-055A-156D-9A1146D40FD4}"/>
              </a:ext>
            </a:extLst>
          </p:cNvPr>
          <p:cNvSpPr txBox="1"/>
          <p:nvPr/>
        </p:nvSpPr>
        <p:spPr>
          <a:xfrm>
            <a:off x="436418" y="1712980"/>
            <a:ext cx="11014364" cy="4524315"/>
          </a:xfrm>
          <a:prstGeom prst="rect">
            <a:avLst/>
          </a:prstGeom>
          <a:noFill/>
        </p:spPr>
        <p:txBody>
          <a:bodyPr wrap="square" rtlCol="0">
            <a:spAutoFit/>
          </a:bodyPr>
          <a:lstStyle/>
          <a:p>
            <a:r>
              <a:rPr lang="en-US" sz="1600" dirty="0">
                <a:solidFill>
                  <a:srgbClr val="807F84"/>
                </a:solidFill>
              </a:rPr>
              <a:t>Work experience is a crucial part of your education.</a:t>
            </a:r>
          </a:p>
          <a:p>
            <a:endParaRPr lang="en-US" sz="1600" dirty="0">
              <a:solidFill>
                <a:srgbClr val="807F84"/>
              </a:solidFill>
            </a:endParaRPr>
          </a:p>
          <a:p>
            <a:r>
              <a:rPr lang="en-US" sz="1600" dirty="0">
                <a:solidFill>
                  <a:srgbClr val="807F84"/>
                </a:solidFill>
              </a:rPr>
              <a:t>All Year Year 10 students will have a 3-day virtual work experience workshop in July. This will be based at the Academy and delivered by an external organisation. The program is designed for you to experience the day to day running of a workplace.</a:t>
            </a:r>
          </a:p>
          <a:p>
            <a:endParaRPr lang="en-US" sz="1600" dirty="0">
              <a:solidFill>
                <a:srgbClr val="807F84"/>
              </a:solidFill>
            </a:endParaRPr>
          </a:p>
          <a:p>
            <a:r>
              <a:rPr lang="en-US" sz="1600" dirty="0">
                <a:solidFill>
                  <a:srgbClr val="807F84"/>
                </a:solidFill>
              </a:rPr>
              <a:t>To compliment your virtual work experience, we would like you to start seeking in person experience. This can be for a one-off day, a week or a regular slot after school or at the weekend, work experience can not be paid. Once you have found a work experience placement, please send the details to Mrs Newstead (</a:t>
            </a:r>
            <a:r>
              <a:rPr lang="en-US" sz="1600" dirty="0">
                <a:solidFill>
                  <a:srgbClr val="807F84"/>
                </a:solidFill>
                <a:hlinkClick r:id="rId4"/>
              </a:rPr>
              <a:t>NNewstead@ASAChelt.org</a:t>
            </a:r>
            <a:r>
              <a:rPr lang="en-US" sz="1600" dirty="0">
                <a:solidFill>
                  <a:srgbClr val="807F84"/>
                </a:solidFill>
              </a:rPr>
              <a:t>)  so the Academy can confirm the placement and contact the employer. </a:t>
            </a:r>
          </a:p>
          <a:p>
            <a:endParaRPr lang="en-US" sz="1600" dirty="0">
              <a:solidFill>
                <a:srgbClr val="807F84"/>
              </a:solidFill>
            </a:endParaRPr>
          </a:p>
          <a:p>
            <a:r>
              <a:rPr lang="en-US" sz="1600" dirty="0">
                <a:solidFill>
                  <a:srgbClr val="807F84"/>
                </a:solidFill>
              </a:rPr>
              <a:t>There are also other programs of support available such as reading with primary schools, workshops, further and higher education visits, workplace visits and events that are happening throughout the year. All Year 10 students will have had, or will have, a 1:1 guidance meeting with a qualified external Careers Advisor.</a:t>
            </a:r>
          </a:p>
          <a:p>
            <a:endParaRPr lang="en-US" sz="1600" dirty="0">
              <a:solidFill>
                <a:srgbClr val="807F84"/>
              </a:solidFill>
            </a:endParaRPr>
          </a:p>
          <a:p>
            <a:r>
              <a:rPr lang="en-US" sz="1600" dirty="0">
                <a:solidFill>
                  <a:srgbClr val="807F84"/>
                </a:solidFill>
              </a:rPr>
              <a:t>The above activity will support your CV/Covering Letter, UCAS application or Apprenticeship applications. The more you do, the more you have to write about.</a:t>
            </a:r>
          </a:p>
          <a:p>
            <a:endParaRPr lang="en-US" sz="1600" dirty="0">
              <a:solidFill>
                <a:srgbClr val="807F84"/>
              </a:solidFill>
            </a:endParaRPr>
          </a:p>
          <a:p>
            <a:r>
              <a:rPr lang="en-US" sz="1600" dirty="0">
                <a:solidFill>
                  <a:srgbClr val="807F84"/>
                </a:solidFill>
              </a:rPr>
              <a:t>If you need further support, contact Mrs Newstead for a 1:1 meeting.</a:t>
            </a:r>
          </a:p>
        </p:txBody>
      </p:sp>
    </p:spTree>
    <p:extLst>
      <p:ext uri="{BB962C8B-B14F-4D97-AF65-F5344CB8AC3E}">
        <p14:creationId xmlns:p14="http://schemas.microsoft.com/office/powerpoint/2010/main" val="195483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2" name="TextBox 1">
            <a:extLst>
              <a:ext uri="{FF2B5EF4-FFF2-40B4-BE49-F238E27FC236}">
                <a16:creationId xmlns:a16="http://schemas.microsoft.com/office/drawing/2014/main" id="{9B7CDA4F-0749-055A-156D-9A1146D40FD4}"/>
              </a:ext>
            </a:extLst>
          </p:cNvPr>
          <p:cNvSpPr txBox="1"/>
          <p:nvPr/>
        </p:nvSpPr>
        <p:spPr>
          <a:xfrm>
            <a:off x="457201" y="1806407"/>
            <a:ext cx="11014364" cy="4832092"/>
          </a:xfrm>
          <a:prstGeom prst="rect">
            <a:avLst/>
          </a:prstGeom>
          <a:noFill/>
        </p:spPr>
        <p:txBody>
          <a:bodyPr wrap="square" rtlCol="0">
            <a:spAutoFit/>
          </a:bodyPr>
          <a:lstStyle/>
          <a:p>
            <a:r>
              <a:rPr lang="en-US" sz="2000" b="1" dirty="0">
                <a:solidFill>
                  <a:srgbClr val="807F84"/>
                </a:solidFill>
              </a:rPr>
              <a:t>How to find a work experience.</a:t>
            </a:r>
          </a:p>
          <a:p>
            <a:endParaRPr lang="en-US" sz="1600" dirty="0">
              <a:solidFill>
                <a:srgbClr val="807F84"/>
              </a:solidFill>
            </a:endParaRPr>
          </a:p>
          <a:p>
            <a:r>
              <a:rPr lang="en-US" sz="1600" dirty="0">
                <a:solidFill>
                  <a:srgbClr val="807F84"/>
                </a:solidFill>
              </a:rPr>
              <a:t>Work experience placements can be found in various ways. To ensure you get the best opportunities it Is important to apply to as many organisations as possible. </a:t>
            </a:r>
          </a:p>
          <a:p>
            <a:endParaRPr lang="en-US" sz="1600" dirty="0">
              <a:solidFill>
                <a:srgbClr val="807F84"/>
              </a:solidFill>
            </a:endParaRPr>
          </a:p>
          <a:p>
            <a:pPr marL="342900" indent="-342900">
              <a:buFont typeface="+mj-lt"/>
              <a:buAutoNum type="arabicPeriod"/>
            </a:pPr>
            <a:r>
              <a:rPr lang="en-US" sz="1600" dirty="0">
                <a:solidFill>
                  <a:srgbClr val="807F84"/>
                </a:solidFill>
              </a:rPr>
              <a:t>Research what type of work experience you would like to do. If you aren’t sure, use this tool on the Academy website to find out about different job roles: </a:t>
            </a:r>
            <a:r>
              <a:rPr lang="en-US" sz="1600" dirty="0">
                <a:solidFill>
                  <a:srgbClr val="807F84"/>
                </a:solidFill>
                <a:hlinkClick r:id="rId4"/>
              </a:rPr>
              <a:t>https://www.asachelt.org/academy-life/careers/</a:t>
            </a:r>
            <a:r>
              <a:rPr lang="en-US" sz="1600" dirty="0">
                <a:solidFill>
                  <a:srgbClr val="807F84"/>
                </a:solidFill>
              </a:rPr>
              <a:t> </a:t>
            </a:r>
          </a:p>
          <a:p>
            <a:pPr marL="342900" indent="-342900">
              <a:buFont typeface="+mj-lt"/>
              <a:buAutoNum type="arabicPeriod"/>
            </a:pPr>
            <a:endParaRPr lang="en-US" sz="1600" dirty="0">
              <a:solidFill>
                <a:srgbClr val="807F84"/>
              </a:solidFill>
            </a:endParaRPr>
          </a:p>
          <a:p>
            <a:pPr marL="342900" indent="-342900">
              <a:buFont typeface="+mj-lt"/>
              <a:buAutoNum type="arabicPeriod"/>
            </a:pPr>
            <a:r>
              <a:rPr lang="en-US" sz="1600" dirty="0">
                <a:solidFill>
                  <a:srgbClr val="807F84"/>
                </a:solidFill>
              </a:rPr>
              <a:t>Search the internet for local businesses in the field that you are interested in. Check the early careers sections to see if they have a work experience program.</a:t>
            </a:r>
          </a:p>
          <a:p>
            <a:pPr marL="342900" indent="-342900">
              <a:buFont typeface="+mj-lt"/>
              <a:buAutoNum type="arabicPeriod"/>
            </a:pPr>
            <a:endParaRPr lang="en-US" sz="1600" dirty="0">
              <a:solidFill>
                <a:srgbClr val="807F84"/>
              </a:solidFill>
            </a:endParaRPr>
          </a:p>
          <a:p>
            <a:pPr marL="342900" indent="-342900">
              <a:buFont typeface="+mj-lt"/>
              <a:buAutoNum type="arabicPeriod"/>
            </a:pPr>
            <a:r>
              <a:rPr lang="en-US" sz="1600" dirty="0">
                <a:solidFill>
                  <a:srgbClr val="807F84"/>
                </a:solidFill>
              </a:rPr>
              <a:t>Some organisations have work experience programs you can apply to directly., this may mean an internal application form needs to be completed, or they may ask for a CV and covering letter. Cover letter and CV templates are also available. If you need further support, ask Mrs Newstead for help.</a:t>
            </a:r>
          </a:p>
          <a:p>
            <a:pPr marL="342900" indent="-342900">
              <a:buFont typeface="+mj-lt"/>
              <a:buAutoNum type="arabicPeriod"/>
            </a:pPr>
            <a:endParaRPr lang="en-US" sz="1600" dirty="0">
              <a:solidFill>
                <a:srgbClr val="807F84"/>
              </a:solidFill>
            </a:endParaRPr>
          </a:p>
          <a:p>
            <a:pPr marL="342900" indent="-342900">
              <a:buFont typeface="+mj-lt"/>
              <a:buAutoNum type="arabicPeriod"/>
            </a:pPr>
            <a:r>
              <a:rPr lang="en-US" sz="1600" dirty="0">
                <a:solidFill>
                  <a:srgbClr val="807F84"/>
                </a:solidFill>
              </a:rPr>
              <a:t>If there isn't a program, find an email address and a contact name (if possible) and email the company the letter you have created.</a:t>
            </a:r>
          </a:p>
          <a:p>
            <a:pPr marL="342900" indent="-342900">
              <a:buFont typeface="+mj-lt"/>
              <a:buAutoNum type="arabicPeriod"/>
            </a:pPr>
            <a:endParaRPr lang="en-US" sz="1600" dirty="0">
              <a:solidFill>
                <a:srgbClr val="807F84"/>
              </a:solidFill>
            </a:endParaRPr>
          </a:p>
          <a:p>
            <a:r>
              <a:rPr lang="en-US" sz="1600" b="1" dirty="0">
                <a:solidFill>
                  <a:srgbClr val="807F84"/>
                </a:solidFill>
              </a:rPr>
              <a:t>Remember, the more applications and emails you send, the better chance you have of gaining a placement.</a:t>
            </a:r>
          </a:p>
        </p:txBody>
      </p:sp>
    </p:spTree>
    <p:extLst>
      <p:ext uri="{BB962C8B-B14F-4D97-AF65-F5344CB8AC3E}">
        <p14:creationId xmlns:p14="http://schemas.microsoft.com/office/powerpoint/2010/main" val="2266497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2" name="TextBox 1">
            <a:extLst>
              <a:ext uri="{FF2B5EF4-FFF2-40B4-BE49-F238E27FC236}">
                <a16:creationId xmlns:a16="http://schemas.microsoft.com/office/drawing/2014/main" id="{9B7CDA4F-0749-055A-156D-9A1146D40FD4}"/>
              </a:ext>
            </a:extLst>
          </p:cNvPr>
          <p:cNvSpPr txBox="1"/>
          <p:nvPr/>
        </p:nvSpPr>
        <p:spPr>
          <a:xfrm>
            <a:off x="436418" y="1712980"/>
            <a:ext cx="11014364" cy="4832092"/>
          </a:xfrm>
          <a:prstGeom prst="rect">
            <a:avLst/>
          </a:prstGeom>
          <a:noFill/>
        </p:spPr>
        <p:txBody>
          <a:bodyPr wrap="square" rtlCol="0">
            <a:spAutoFit/>
          </a:bodyPr>
          <a:lstStyle/>
          <a:p>
            <a:r>
              <a:rPr lang="en-US" sz="2000" b="1" dirty="0">
                <a:solidFill>
                  <a:srgbClr val="807F84"/>
                </a:solidFill>
              </a:rPr>
              <a:t>How to apply for work experience.</a:t>
            </a:r>
          </a:p>
          <a:p>
            <a:endParaRPr lang="en-US" sz="1600" dirty="0">
              <a:solidFill>
                <a:srgbClr val="807F84"/>
              </a:solidFill>
            </a:endParaRPr>
          </a:p>
          <a:p>
            <a:r>
              <a:rPr lang="en-US" sz="1600" dirty="0">
                <a:solidFill>
                  <a:srgbClr val="807F84"/>
                </a:solidFill>
              </a:rPr>
              <a:t>Use the template letter to create a letter you can send out (if you don’t have a laptop, start writing it and type it at a later date).</a:t>
            </a:r>
          </a:p>
          <a:p>
            <a:endParaRPr lang="en-US" sz="1600" dirty="0">
              <a:solidFill>
                <a:srgbClr val="807F84"/>
              </a:solidFill>
            </a:endParaRPr>
          </a:p>
          <a:p>
            <a:r>
              <a:rPr lang="en-US" sz="1600" dirty="0">
                <a:solidFill>
                  <a:srgbClr val="807F84"/>
                </a:solidFill>
              </a:rPr>
              <a:t>Think about your extra curricular activities.</a:t>
            </a:r>
          </a:p>
          <a:p>
            <a:endParaRPr lang="en-US" sz="1600" dirty="0">
              <a:solidFill>
                <a:srgbClr val="807F84"/>
              </a:solidFill>
            </a:endParaRPr>
          </a:p>
          <a:p>
            <a:pPr marL="285750" indent="-285750">
              <a:buFont typeface="Arial" panose="020B0604020202020204" pitchFamily="34" charset="0"/>
              <a:buChar char="•"/>
            </a:pPr>
            <a:r>
              <a:rPr lang="en-US" sz="1600" dirty="0">
                <a:solidFill>
                  <a:srgbClr val="807F84"/>
                </a:solidFill>
              </a:rPr>
              <a:t>Have you supported teachers in a younger year lesson? </a:t>
            </a:r>
          </a:p>
          <a:p>
            <a:pPr marL="285750" indent="-285750">
              <a:buFont typeface="Arial" panose="020B0604020202020204" pitchFamily="34" charset="0"/>
              <a:buChar char="•"/>
            </a:pPr>
            <a:r>
              <a:rPr lang="en-US" sz="1600" dirty="0">
                <a:solidFill>
                  <a:srgbClr val="807F84"/>
                </a:solidFill>
              </a:rPr>
              <a:t>Do you coach a team at the weekend? </a:t>
            </a:r>
          </a:p>
          <a:p>
            <a:pPr marL="285750" indent="-285750">
              <a:buFont typeface="Arial" panose="020B0604020202020204" pitchFamily="34" charset="0"/>
              <a:buChar char="•"/>
            </a:pPr>
            <a:r>
              <a:rPr lang="en-US" sz="1600" dirty="0">
                <a:solidFill>
                  <a:srgbClr val="807F84"/>
                </a:solidFill>
              </a:rPr>
              <a:t>Do you play in a team?</a:t>
            </a:r>
          </a:p>
          <a:p>
            <a:pPr marL="285750" indent="-285750">
              <a:buFont typeface="Arial" panose="020B0604020202020204" pitchFamily="34" charset="0"/>
              <a:buChar char="•"/>
            </a:pPr>
            <a:r>
              <a:rPr lang="en-US" sz="1600" dirty="0">
                <a:solidFill>
                  <a:srgbClr val="807F84"/>
                </a:solidFill>
              </a:rPr>
              <a:t>What are you interested in?</a:t>
            </a:r>
          </a:p>
          <a:p>
            <a:pPr marL="285750" indent="-285750">
              <a:buFont typeface="Arial" panose="020B0604020202020204" pitchFamily="34" charset="0"/>
              <a:buChar char="•"/>
            </a:pPr>
            <a:r>
              <a:rPr lang="en-US" sz="1600" dirty="0">
                <a:solidFill>
                  <a:srgbClr val="807F84"/>
                </a:solidFill>
              </a:rPr>
              <a:t>Do you volunteer? </a:t>
            </a:r>
          </a:p>
          <a:p>
            <a:pPr marL="285750" indent="-285750">
              <a:buFont typeface="Arial" panose="020B0604020202020204" pitchFamily="34" charset="0"/>
              <a:buChar char="•"/>
            </a:pPr>
            <a:r>
              <a:rPr lang="en-US" sz="1600" dirty="0">
                <a:solidFill>
                  <a:srgbClr val="807F84"/>
                </a:solidFill>
              </a:rPr>
              <a:t>What social action project are you involved in? </a:t>
            </a:r>
          </a:p>
          <a:p>
            <a:pPr marL="285750" indent="-285750">
              <a:buFont typeface="Arial" panose="020B0604020202020204" pitchFamily="34" charset="0"/>
              <a:buChar char="•"/>
            </a:pPr>
            <a:r>
              <a:rPr lang="en-US" sz="1600" dirty="0">
                <a:solidFill>
                  <a:srgbClr val="807F84"/>
                </a:solidFill>
              </a:rPr>
              <a:t>How are you involved in your local community?</a:t>
            </a:r>
          </a:p>
          <a:p>
            <a:pPr marL="285750" indent="-285750">
              <a:buFont typeface="Arial" panose="020B0604020202020204" pitchFamily="34" charset="0"/>
              <a:buChar char="•"/>
            </a:pPr>
            <a:r>
              <a:rPr lang="en-US" sz="1600" dirty="0">
                <a:solidFill>
                  <a:srgbClr val="807F84"/>
                </a:solidFill>
              </a:rPr>
              <a:t>What are your strengths? Apply the Star method.</a:t>
            </a:r>
          </a:p>
          <a:p>
            <a:endParaRPr lang="en-US" sz="1600" dirty="0">
              <a:solidFill>
                <a:srgbClr val="807F84"/>
              </a:solidFill>
            </a:endParaRPr>
          </a:p>
          <a:p>
            <a:r>
              <a:rPr lang="en-US" sz="1600" dirty="0">
                <a:solidFill>
                  <a:srgbClr val="807F84"/>
                </a:solidFill>
              </a:rPr>
              <a:t>Adapt the letter depending on who you are applying to.</a:t>
            </a:r>
          </a:p>
          <a:p>
            <a:endParaRPr lang="en-US" sz="1600" dirty="0">
              <a:solidFill>
                <a:srgbClr val="807F84"/>
              </a:solidFill>
            </a:endParaRPr>
          </a:p>
          <a:p>
            <a:r>
              <a:rPr lang="en-US" sz="1600" dirty="0">
                <a:solidFill>
                  <a:srgbClr val="807F84"/>
                </a:solidFill>
              </a:rPr>
              <a:t>If you need support creating a CV/Covering letter, ask Mrs Newstead</a:t>
            </a:r>
          </a:p>
          <a:p>
            <a:endParaRPr lang="en-US" sz="1600" dirty="0">
              <a:solidFill>
                <a:srgbClr val="807F84"/>
              </a:solidFill>
            </a:endParaRPr>
          </a:p>
        </p:txBody>
      </p:sp>
    </p:spTree>
    <p:extLst>
      <p:ext uri="{BB962C8B-B14F-4D97-AF65-F5344CB8AC3E}">
        <p14:creationId xmlns:p14="http://schemas.microsoft.com/office/powerpoint/2010/main" val="3715859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595</Words>
  <Application>Microsoft Macintosh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ReithSans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N Newstead</dc:creator>
  <cp:lastModifiedBy>Mrs N Newstead</cp:lastModifiedBy>
  <cp:revision>5</cp:revision>
  <dcterms:created xsi:type="dcterms:W3CDTF">2023-03-02T17:55:34Z</dcterms:created>
  <dcterms:modified xsi:type="dcterms:W3CDTF">2023-03-02T20:15:32Z</dcterms:modified>
</cp:coreProperties>
</file>