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7F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6159"/>
  </p:normalViewPr>
  <p:slideViewPr>
    <p:cSldViewPr snapToGrid="0">
      <p:cViewPr varScale="1">
        <p:scale>
          <a:sx n="122" d="100"/>
          <a:sy n="122" d="100"/>
        </p:scale>
        <p:origin x="4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ABFD5-CB3F-24FD-5CD5-0C7763A296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1F6653-29B4-6C79-E821-F1130FBE24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204C1D-6F07-C544-06F1-383443744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CBAA-B988-3E41-ADCE-3DAFB632E254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9ED11-3856-532E-57D0-C844123E7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DB82CA-A40E-31E9-62A9-D1F243E99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E1A8-1F19-5B46-B92E-5CB17E03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96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9AAA0-852A-1AB9-322B-4EF73FC8D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E1746A-A160-61BC-6CA6-8A1440404E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70FFD-54CC-9C97-016C-5B5362105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CBAA-B988-3E41-ADCE-3DAFB632E254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C421A-1456-3B78-59D0-03E05D653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54993-C5D5-62DE-514F-AC1C6ADAF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E1A8-1F19-5B46-B92E-5CB17E03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4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41DF6E-DB1A-6C30-3C06-AF71013C55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4782C0-ECAB-632F-E75A-8B5344D61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5FAE5-AE02-3B86-BAAF-E8A4A643F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CBAA-B988-3E41-ADCE-3DAFB632E254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9CF7C-BB50-576D-676E-839B42BB9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91796-4B6F-187B-7EED-BC02D0E52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E1A8-1F19-5B46-B92E-5CB17E03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4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08CC0-9647-5765-A138-0B782BE5F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98888-7C64-D97C-79FC-E0875E0E4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E1560-1039-06C7-5D78-BE34B5CCD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CBAA-B988-3E41-ADCE-3DAFB632E254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0E012-8A8F-0F33-E276-BDC9A93D3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2AE0C-137A-D5CC-C121-4AF3AF8D5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E1A8-1F19-5B46-B92E-5CB17E03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90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38E94-554F-D640-6DC1-DB0CBDC9A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50E537-A457-A89B-C214-6AC712100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8AC86-FD4A-D845-130D-56D620ADE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CBAA-B988-3E41-ADCE-3DAFB632E254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F1B69-4779-9C4F-708F-55952B4E4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11C2A-306A-2B53-41B1-0E0A97310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E1A8-1F19-5B46-B92E-5CB17E03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7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C7F88-430D-1E7E-35CB-D10C8BE01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67BE6-DD0D-F01A-F9B9-A05469BBC8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A6F158-F42B-3297-1CE3-ADB2D84FBA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9F500-38CA-0454-964D-9CE785DCB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CBAA-B988-3E41-ADCE-3DAFB632E254}" type="datetimeFigureOut">
              <a:rPr lang="en-US" smtClean="0"/>
              <a:t>3/2/23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ADAA4A-6B10-F07B-2FE1-9FA098830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D5E459-D3A5-CE47-94DC-F504303DE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E1A8-1F19-5B46-B92E-5CB17E03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44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DA0E2-AD27-970A-72E3-3ECBADD0E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3F003D-A638-C24D-53B1-7112A4636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01103-389E-A6F6-2E51-692BAB3E3A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91A532-A373-60E9-9C35-46F0BF5CE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F446B4-120F-449A-E4A3-67DD06A8F9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C1259E-652C-00DC-833A-9217A513C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CBAA-B988-3E41-ADCE-3DAFB632E254}" type="datetimeFigureOut">
              <a:rPr lang="en-US" smtClean="0"/>
              <a:t>3/2/23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0846EF-8565-200B-C6BF-58A30897A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E281D9-9788-761F-AB8E-CB7B0A0C6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E1A8-1F19-5B46-B92E-5CB17E03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8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C90FC-32DB-FD87-43EC-9ADBF0400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EF91D2-7ADF-4FF7-805A-63EB960B2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CBAA-B988-3E41-ADCE-3DAFB632E254}" type="datetimeFigureOut">
              <a:rPr lang="en-US" smtClean="0"/>
              <a:t>3/2/23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31486A-6DF6-DDD9-399E-B12CC637F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F40B3-A6A8-234C-0527-4D10E9B41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E1A8-1F19-5B46-B92E-5CB17E03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10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953DB5-5B4F-F66D-8C34-C3C0F3A3F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CBAA-B988-3E41-ADCE-3DAFB632E254}" type="datetimeFigureOut">
              <a:rPr lang="en-US" smtClean="0"/>
              <a:t>3/2/23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980FEC-2D1A-1B36-4D41-A14420477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4A119A-D5B0-2BD6-038A-970E1DBC1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E1A8-1F19-5B46-B92E-5CB17E03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FAE6F-4E33-F536-DB76-44E1DD4BC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37F9C-DBEE-6723-AFF3-76537FA53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F4D47-162B-39A4-D5EA-BF85F5103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385CE-0979-7F53-63BC-9CE927D9A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CBAA-B988-3E41-ADCE-3DAFB632E254}" type="datetimeFigureOut">
              <a:rPr lang="en-US" smtClean="0"/>
              <a:t>3/2/23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2FE7C-F778-F435-AF47-47FE881CA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8A342F-5737-2C6B-12C6-98E44B42B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E1A8-1F19-5B46-B92E-5CB17E03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13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15523-AA3A-4BAE-D068-DCE4F5D84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9B0E0D-25CB-3E80-4CAF-713065475E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4BD305-D5C3-41C8-E6C9-503700AE1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70180D-CAAD-5627-C61F-4DAFD1D40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CBAA-B988-3E41-ADCE-3DAFB632E254}" type="datetimeFigureOut">
              <a:rPr lang="en-US" smtClean="0"/>
              <a:t>3/2/23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EC6CF5-B033-5484-5F28-A1EAA178B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7686CB-9AAC-D803-634F-C1E209DBF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E1A8-1F19-5B46-B92E-5CB17E03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75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5463E8-E507-8B7B-4D14-A4BFC6D17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ACBF8F-B268-9A6E-00CE-02FAB4DB19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DEED0-BDA7-6EB4-1122-764A7A7E26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8CBAA-B988-3E41-ADCE-3DAFB632E254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AB926-2F1B-4170-C4D8-4E9407E595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888E2-3276-B025-D930-90FC86098E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3E1A8-1F19-5B46-B92E-5CB17E032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35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3FCB2C9-CA88-956E-2D0B-CEC92140A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78" y="186082"/>
            <a:ext cx="2999409" cy="1312241"/>
          </a:xfrm>
          <a:prstGeom prst="rect">
            <a:avLst/>
          </a:prstGeom>
        </p:spPr>
      </p:pic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F0FB1F50-872D-937A-18AC-9CD6DD8AC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4601" y="281056"/>
            <a:ext cx="2271381" cy="121371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5330E19-239E-BEF5-3EF3-CDEA2C318222}"/>
              </a:ext>
            </a:extLst>
          </p:cNvPr>
          <p:cNvSpPr txBox="1"/>
          <p:nvPr/>
        </p:nvSpPr>
        <p:spPr>
          <a:xfrm>
            <a:off x="2264979" y="3047265"/>
            <a:ext cx="766204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600" b="0" i="0" dirty="0">
                <a:solidFill>
                  <a:srgbClr val="807F84"/>
                </a:solidFill>
                <a:effectLst/>
                <a:latin typeface="Roboto" panose="020F0502020204030204" pitchFamily="34" charset="0"/>
              </a:rPr>
              <a:t>Careers Key Terms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973388-4FCB-CC38-1396-29A1FB1B86AB}"/>
              </a:ext>
            </a:extLst>
          </p:cNvPr>
          <p:cNvSpPr txBox="1"/>
          <p:nvPr/>
        </p:nvSpPr>
        <p:spPr>
          <a:xfrm>
            <a:off x="2656489" y="4361058"/>
            <a:ext cx="687902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500" dirty="0">
                <a:solidFill>
                  <a:srgbClr val="807F84"/>
                </a:solidFill>
                <a:latin typeface="Roboto" panose="020F0502020204030204" pitchFamily="34" charset="0"/>
              </a:rPr>
              <a:t>Can you identify what all the key terms mean?</a:t>
            </a:r>
            <a:endParaRPr lang="en-US" sz="2500" dirty="0">
              <a:solidFill>
                <a:srgbClr val="807F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575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3FCB2C9-CA88-956E-2D0B-CEC92140A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78" y="186082"/>
            <a:ext cx="2999409" cy="1312241"/>
          </a:xfrm>
          <a:prstGeom prst="rect">
            <a:avLst/>
          </a:prstGeom>
        </p:spPr>
      </p:pic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F0FB1F50-872D-937A-18AC-9CD6DD8AC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4601" y="281056"/>
            <a:ext cx="2271381" cy="12137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58732B1-2605-099D-8DBB-78C31070221E}"/>
              </a:ext>
            </a:extLst>
          </p:cNvPr>
          <p:cNvSpPr txBox="1"/>
          <p:nvPr/>
        </p:nvSpPr>
        <p:spPr>
          <a:xfrm>
            <a:off x="904723" y="2274264"/>
            <a:ext cx="5632711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What is SHIFTWORK?</a:t>
            </a:r>
            <a:endParaRPr lang="en-US" sz="4000" dirty="0">
              <a:solidFill>
                <a:srgbClr val="807F8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828416-0480-1C6E-0F91-3727C1E0348B}"/>
              </a:ext>
            </a:extLst>
          </p:cNvPr>
          <p:cNvSpPr txBox="1"/>
          <p:nvPr/>
        </p:nvSpPr>
        <p:spPr>
          <a:xfrm>
            <a:off x="1891863" y="3271882"/>
            <a:ext cx="9680028" cy="3170099"/>
          </a:xfrm>
          <a:prstGeom prst="rect">
            <a:avLst/>
          </a:prstGeom>
          <a:noFill/>
          <a:ln w="76200"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A TYPE OF WORK SCHEDULE IN WHICH</a:t>
            </a:r>
          </a:p>
          <a:p>
            <a:r>
              <a:rPr lang="en-GB" sz="4000" dirty="0">
                <a:solidFill>
                  <a:srgbClr val="807F84"/>
                </a:solidFill>
              </a:rPr>
              <a:t>GROUPS OF WORKERS ROTATE THROUGH</a:t>
            </a:r>
          </a:p>
          <a:p>
            <a:r>
              <a:rPr lang="en-GB" sz="4000" dirty="0">
                <a:solidFill>
                  <a:srgbClr val="807F84"/>
                </a:solidFill>
              </a:rPr>
              <a:t>SET PERIODS THROUGHOUT THE DAY.</a:t>
            </a:r>
          </a:p>
          <a:p>
            <a:r>
              <a:rPr lang="en-GB" sz="4000" dirty="0">
                <a:solidFill>
                  <a:srgbClr val="807F84"/>
                </a:solidFill>
              </a:rPr>
              <a:t>E.G. SHIFTS IN THIS WORKPLACE ARE</a:t>
            </a:r>
          </a:p>
          <a:p>
            <a:r>
              <a:rPr lang="en-GB" sz="4000" dirty="0">
                <a:solidFill>
                  <a:srgbClr val="807F84"/>
                </a:solidFill>
              </a:rPr>
              <a:t>6AM-2PM, 1PM-10PM OR 10PM-6AM.</a:t>
            </a:r>
          </a:p>
        </p:txBody>
      </p:sp>
    </p:spTree>
    <p:extLst>
      <p:ext uri="{BB962C8B-B14F-4D97-AF65-F5344CB8AC3E}">
        <p14:creationId xmlns:p14="http://schemas.microsoft.com/office/powerpoint/2010/main" val="282159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  <p:bldP spid="3" grpId="4" animBg="1"/>
      <p:bldP spid="3" grpId="5" animBg="1"/>
      <p:bldP spid="3" grpId="6" animBg="1"/>
      <p:bldP spid="3" grpId="7" animBg="1"/>
      <p:bldP spid="3" grpId="8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3FCB2C9-CA88-956E-2D0B-CEC92140A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78" y="186082"/>
            <a:ext cx="2999409" cy="1312241"/>
          </a:xfrm>
          <a:prstGeom prst="rect">
            <a:avLst/>
          </a:prstGeom>
        </p:spPr>
      </p:pic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F0FB1F50-872D-937A-18AC-9CD6DD8AC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4601" y="281056"/>
            <a:ext cx="2271381" cy="12137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58732B1-2605-099D-8DBB-78C31070221E}"/>
              </a:ext>
            </a:extLst>
          </p:cNvPr>
          <p:cNvSpPr txBox="1"/>
          <p:nvPr/>
        </p:nvSpPr>
        <p:spPr>
          <a:xfrm>
            <a:off x="904724" y="2274264"/>
            <a:ext cx="4487084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What is OVERTIME?</a:t>
            </a:r>
            <a:endParaRPr lang="en-US" sz="4000" dirty="0">
              <a:solidFill>
                <a:srgbClr val="807F8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828416-0480-1C6E-0F91-3727C1E0348B}"/>
              </a:ext>
            </a:extLst>
          </p:cNvPr>
          <p:cNvSpPr txBox="1"/>
          <p:nvPr/>
        </p:nvSpPr>
        <p:spPr>
          <a:xfrm>
            <a:off x="3186414" y="3587192"/>
            <a:ext cx="7493877" cy="2554545"/>
          </a:xfrm>
          <a:prstGeom prst="rect">
            <a:avLst/>
          </a:prstGeom>
          <a:noFill/>
          <a:ln w="76200"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TIME SPENT WORKING AT YOUR</a:t>
            </a:r>
          </a:p>
          <a:p>
            <a:r>
              <a:rPr lang="en-GB" sz="4000" dirty="0">
                <a:solidFill>
                  <a:srgbClr val="807F84"/>
                </a:solidFill>
              </a:rPr>
              <a:t>JOB THAT IS IN ADDITION TO</a:t>
            </a:r>
          </a:p>
          <a:p>
            <a:r>
              <a:rPr lang="en-GB" sz="4000" dirty="0">
                <a:solidFill>
                  <a:srgbClr val="807F84"/>
                </a:solidFill>
              </a:rPr>
              <a:t>YOUR NORMAL WORKING</a:t>
            </a:r>
          </a:p>
          <a:p>
            <a:r>
              <a:rPr lang="en-GB" sz="4000" dirty="0">
                <a:solidFill>
                  <a:srgbClr val="807F84"/>
                </a:solidFill>
              </a:rPr>
              <a:t>HOURS.</a:t>
            </a:r>
          </a:p>
        </p:txBody>
      </p:sp>
    </p:spTree>
    <p:extLst>
      <p:ext uri="{BB962C8B-B14F-4D97-AF65-F5344CB8AC3E}">
        <p14:creationId xmlns:p14="http://schemas.microsoft.com/office/powerpoint/2010/main" val="309898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  <p:bldP spid="3" grpId="4" animBg="1"/>
      <p:bldP spid="3" grpId="5" animBg="1"/>
      <p:bldP spid="3" grpId="6" animBg="1"/>
      <p:bldP spid="3" grpId="7" animBg="1"/>
      <p:bldP spid="3" grpId="8" animBg="1"/>
      <p:bldP spid="3" grpId="9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3FCB2C9-CA88-956E-2D0B-CEC92140A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78" y="186082"/>
            <a:ext cx="2999409" cy="1312241"/>
          </a:xfrm>
          <a:prstGeom prst="rect">
            <a:avLst/>
          </a:prstGeom>
        </p:spPr>
      </p:pic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F0FB1F50-872D-937A-18AC-9CD6DD8AC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4601" y="281056"/>
            <a:ext cx="2271381" cy="12137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58732B1-2605-099D-8DBB-78C31070221E}"/>
              </a:ext>
            </a:extLst>
          </p:cNvPr>
          <p:cNvSpPr txBox="1"/>
          <p:nvPr/>
        </p:nvSpPr>
        <p:spPr>
          <a:xfrm>
            <a:off x="904724" y="2274264"/>
            <a:ext cx="5569648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What is an OCCUPATION?</a:t>
            </a:r>
            <a:endParaRPr lang="en-US" sz="4000" dirty="0">
              <a:solidFill>
                <a:srgbClr val="807F8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828416-0480-1C6E-0F91-3727C1E0348B}"/>
              </a:ext>
            </a:extLst>
          </p:cNvPr>
          <p:cNvSpPr txBox="1"/>
          <p:nvPr/>
        </p:nvSpPr>
        <p:spPr>
          <a:xfrm>
            <a:off x="4151586" y="3587192"/>
            <a:ext cx="6528705" cy="1938992"/>
          </a:xfrm>
          <a:prstGeom prst="rect">
            <a:avLst/>
          </a:prstGeom>
          <a:noFill/>
          <a:ln w="76200"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THE WORK THAT A PERSON</a:t>
            </a:r>
          </a:p>
          <a:p>
            <a:r>
              <a:rPr lang="en-GB" sz="4000" dirty="0">
                <a:solidFill>
                  <a:srgbClr val="807F84"/>
                </a:solidFill>
              </a:rPr>
              <a:t>DOES: A PERSON’S JOB OR</a:t>
            </a:r>
          </a:p>
          <a:p>
            <a:r>
              <a:rPr lang="en-GB" sz="4000" dirty="0">
                <a:solidFill>
                  <a:srgbClr val="807F84"/>
                </a:solidFill>
              </a:rPr>
              <a:t>PROFESSION.</a:t>
            </a:r>
          </a:p>
        </p:txBody>
      </p:sp>
    </p:spTree>
    <p:extLst>
      <p:ext uri="{BB962C8B-B14F-4D97-AF65-F5344CB8AC3E}">
        <p14:creationId xmlns:p14="http://schemas.microsoft.com/office/powerpoint/2010/main" val="198923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  <p:bldP spid="3" grpId="4" animBg="1"/>
      <p:bldP spid="3" grpId="5" animBg="1"/>
      <p:bldP spid="3" grpId="6" animBg="1"/>
      <p:bldP spid="3" grpId="7" animBg="1"/>
      <p:bldP spid="3" grpId="8" animBg="1"/>
      <p:bldP spid="3" grpId="9" animBg="1"/>
      <p:bldP spid="3" grpId="1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3FCB2C9-CA88-956E-2D0B-CEC92140A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78" y="186082"/>
            <a:ext cx="2999409" cy="1312241"/>
          </a:xfrm>
          <a:prstGeom prst="rect">
            <a:avLst/>
          </a:prstGeom>
        </p:spPr>
      </p:pic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F0FB1F50-872D-937A-18AC-9CD6DD8AC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4601" y="281056"/>
            <a:ext cx="2271381" cy="12137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58732B1-2605-099D-8DBB-78C31070221E}"/>
              </a:ext>
            </a:extLst>
          </p:cNvPr>
          <p:cNvSpPr txBox="1"/>
          <p:nvPr/>
        </p:nvSpPr>
        <p:spPr>
          <a:xfrm>
            <a:off x="904724" y="2274264"/>
            <a:ext cx="5569648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What is a PROFESSION?</a:t>
            </a:r>
            <a:endParaRPr lang="en-US" sz="4000" dirty="0">
              <a:solidFill>
                <a:srgbClr val="807F8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828416-0480-1C6E-0F91-3727C1E0348B}"/>
              </a:ext>
            </a:extLst>
          </p:cNvPr>
          <p:cNvSpPr txBox="1"/>
          <p:nvPr/>
        </p:nvSpPr>
        <p:spPr>
          <a:xfrm>
            <a:off x="4151586" y="3587192"/>
            <a:ext cx="6528705" cy="2554545"/>
          </a:xfrm>
          <a:prstGeom prst="rect">
            <a:avLst/>
          </a:prstGeom>
          <a:noFill/>
          <a:ln w="76200"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A TYPE OF JOB THAT REQUIRES</a:t>
            </a:r>
          </a:p>
          <a:p>
            <a:r>
              <a:rPr lang="en-GB" sz="4000" dirty="0">
                <a:solidFill>
                  <a:srgbClr val="807F84"/>
                </a:solidFill>
              </a:rPr>
              <a:t>SPECIAL EDUCATION, TRAINING</a:t>
            </a:r>
          </a:p>
          <a:p>
            <a:r>
              <a:rPr lang="en-GB" sz="4000" dirty="0">
                <a:solidFill>
                  <a:srgbClr val="807F84"/>
                </a:solidFill>
              </a:rPr>
              <a:t>OR SKILL.</a:t>
            </a:r>
          </a:p>
        </p:txBody>
      </p:sp>
    </p:spTree>
    <p:extLst>
      <p:ext uri="{BB962C8B-B14F-4D97-AF65-F5344CB8AC3E}">
        <p14:creationId xmlns:p14="http://schemas.microsoft.com/office/powerpoint/2010/main" val="65073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  <p:bldP spid="3" grpId="4" animBg="1"/>
      <p:bldP spid="3" grpId="5" animBg="1"/>
      <p:bldP spid="3" grpId="6" animBg="1"/>
      <p:bldP spid="3" grpId="7" animBg="1"/>
      <p:bldP spid="3" grpId="8" animBg="1"/>
      <p:bldP spid="3" grpId="9" animBg="1"/>
      <p:bldP spid="3" grpId="10" animBg="1"/>
      <p:bldP spid="3" grpId="1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3FCB2C9-CA88-956E-2D0B-CEC92140A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78" y="186082"/>
            <a:ext cx="2999409" cy="1312241"/>
          </a:xfrm>
          <a:prstGeom prst="rect">
            <a:avLst/>
          </a:prstGeom>
        </p:spPr>
      </p:pic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F0FB1F50-872D-937A-18AC-9CD6DD8AC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4601" y="281056"/>
            <a:ext cx="2271381" cy="12137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58732B1-2605-099D-8DBB-78C31070221E}"/>
              </a:ext>
            </a:extLst>
          </p:cNvPr>
          <p:cNvSpPr txBox="1"/>
          <p:nvPr/>
        </p:nvSpPr>
        <p:spPr>
          <a:xfrm>
            <a:off x="704192" y="2267642"/>
            <a:ext cx="5770180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What is an EMPLOYEE?</a:t>
            </a:r>
            <a:endParaRPr lang="en-US" sz="4000" dirty="0">
              <a:solidFill>
                <a:srgbClr val="807F8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828416-0480-1C6E-0F91-3727C1E0348B}"/>
              </a:ext>
            </a:extLst>
          </p:cNvPr>
          <p:cNvSpPr txBox="1"/>
          <p:nvPr/>
        </p:nvSpPr>
        <p:spPr>
          <a:xfrm>
            <a:off x="4109544" y="3461631"/>
            <a:ext cx="6437587" cy="2554545"/>
          </a:xfrm>
          <a:prstGeom prst="rect">
            <a:avLst/>
          </a:prstGeom>
          <a:noFill/>
          <a:ln w="76200"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A PERSON WHO WORKS FOR</a:t>
            </a:r>
          </a:p>
          <a:p>
            <a:r>
              <a:rPr lang="en-GB" sz="4000" dirty="0">
                <a:solidFill>
                  <a:srgbClr val="807F84"/>
                </a:solidFill>
              </a:rPr>
              <a:t>ANOTHER PERSON OR FOR</a:t>
            </a:r>
          </a:p>
          <a:p>
            <a:r>
              <a:rPr lang="en-GB" sz="4000" dirty="0">
                <a:solidFill>
                  <a:srgbClr val="807F84"/>
                </a:solidFill>
              </a:rPr>
              <a:t>A COMPANY FOR WAGES</a:t>
            </a:r>
          </a:p>
          <a:p>
            <a:r>
              <a:rPr lang="en-GB" sz="4000" dirty="0">
                <a:solidFill>
                  <a:srgbClr val="807F84"/>
                </a:solidFill>
              </a:rPr>
              <a:t>OR A SALARY.</a:t>
            </a:r>
          </a:p>
        </p:txBody>
      </p:sp>
    </p:spTree>
    <p:extLst>
      <p:ext uri="{BB962C8B-B14F-4D97-AF65-F5344CB8AC3E}">
        <p14:creationId xmlns:p14="http://schemas.microsoft.com/office/powerpoint/2010/main" val="342282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3FCB2C9-CA88-956E-2D0B-CEC92140A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78" y="186082"/>
            <a:ext cx="2999409" cy="1312241"/>
          </a:xfrm>
          <a:prstGeom prst="rect">
            <a:avLst/>
          </a:prstGeom>
        </p:spPr>
      </p:pic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F0FB1F50-872D-937A-18AC-9CD6DD8AC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4601" y="281056"/>
            <a:ext cx="2271381" cy="12137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58732B1-2605-099D-8DBB-78C31070221E}"/>
              </a:ext>
            </a:extLst>
          </p:cNvPr>
          <p:cNvSpPr txBox="1"/>
          <p:nvPr/>
        </p:nvSpPr>
        <p:spPr>
          <a:xfrm>
            <a:off x="704192" y="2267642"/>
            <a:ext cx="5160580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What is an EMPLOYER?</a:t>
            </a:r>
            <a:endParaRPr lang="en-US" sz="4000" dirty="0">
              <a:solidFill>
                <a:srgbClr val="807F8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828416-0480-1C6E-0F91-3727C1E0348B}"/>
              </a:ext>
            </a:extLst>
          </p:cNvPr>
          <p:cNvSpPr txBox="1"/>
          <p:nvPr/>
        </p:nvSpPr>
        <p:spPr>
          <a:xfrm>
            <a:off x="2543503" y="3461631"/>
            <a:ext cx="8003628" cy="2554545"/>
          </a:xfrm>
          <a:prstGeom prst="rect">
            <a:avLst/>
          </a:prstGeom>
          <a:noFill/>
          <a:ln w="76200"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A PERSON OR COMPANY THAT</a:t>
            </a:r>
          </a:p>
          <a:p>
            <a:r>
              <a:rPr lang="en-GB" sz="4000" dirty="0">
                <a:solidFill>
                  <a:srgbClr val="807F84"/>
                </a:solidFill>
              </a:rPr>
              <a:t>HAS PEOPLE WHO DO WORK FOR</a:t>
            </a:r>
          </a:p>
          <a:p>
            <a:r>
              <a:rPr lang="en-GB" sz="4000" dirty="0">
                <a:solidFill>
                  <a:srgbClr val="807F84"/>
                </a:solidFill>
              </a:rPr>
              <a:t>WAGES OR A SALARY: A PERSON OR</a:t>
            </a:r>
          </a:p>
          <a:p>
            <a:r>
              <a:rPr lang="en-GB" sz="4000" dirty="0">
                <a:solidFill>
                  <a:srgbClr val="807F84"/>
                </a:solidFill>
              </a:rPr>
              <a:t>COMPANY THAT HAS EMPLOYEES.</a:t>
            </a:r>
          </a:p>
        </p:txBody>
      </p:sp>
    </p:spTree>
    <p:extLst>
      <p:ext uri="{BB962C8B-B14F-4D97-AF65-F5344CB8AC3E}">
        <p14:creationId xmlns:p14="http://schemas.microsoft.com/office/powerpoint/2010/main" val="287743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3FCB2C9-CA88-956E-2D0B-CEC92140A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78" y="186082"/>
            <a:ext cx="2999409" cy="1312241"/>
          </a:xfrm>
          <a:prstGeom prst="rect">
            <a:avLst/>
          </a:prstGeom>
        </p:spPr>
      </p:pic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F0FB1F50-872D-937A-18AC-9CD6DD8AC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4601" y="281056"/>
            <a:ext cx="2271381" cy="12137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58732B1-2605-099D-8DBB-78C31070221E}"/>
              </a:ext>
            </a:extLst>
          </p:cNvPr>
          <p:cNvSpPr txBox="1"/>
          <p:nvPr/>
        </p:nvSpPr>
        <p:spPr>
          <a:xfrm>
            <a:off x="704191" y="2267642"/>
            <a:ext cx="6285187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What is an APPRENTICESHIP?</a:t>
            </a:r>
            <a:endParaRPr lang="en-US" sz="4000" dirty="0">
              <a:solidFill>
                <a:srgbClr val="807F8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828416-0480-1C6E-0F91-3727C1E0348B}"/>
              </a:ext>
            </a:extLst>
          </p:cNvPr>
          <p:cNvSpPr txBox="1"/>
          <p:nvPr/>
        </p:nvSpPr>
        <p:spPr>
          <a:xfrm>
            <a:off x="3273287" y="3524130"/>
            <a:ext cx="8003628" cy="2554545"/>
          </a:xfrm>
          <a:prstGeom prst="rect">
            <a:avLst/>
          </a:prstGeom>
          <a:noFill/>
          <a:ln w="76200"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AN OFFICIAL AGREEMENT BETWEEN</a:t>
            </a:r>
          </a:p>
          <a:p>
            <a:r>
              <a:rPr lang="en-GB" sz="4000" dirty="0">
                <a:solidFill>
                  <a:srgbClr val="807F84"/>
                </a:solidFill>
              </a:rPr>
              <a:t>AN EMPLOYER AND AN APPRENTICE</a:t>
            </a:r>
          </a:p>
          <a:p>
            <a:r>
              <a:rPr lang="en-GB" sz="4000" dirty="0">
                <a:solidFill>
                  <a:srgbClr val="807F84"/>
                </a:solidFill>
              </a:rPr>
              <a:t>WHICH SETS OUT THE TERMS</a:t>
            </a:r>
          </a:p>
          <a:p>
            <a:r>
              <a:rPr lang="en-GB" sz="4000" dirty="0">
                <a:solidFill>
                  <a:srgbClr val="807F84"/>
                </a:solidFill>
              </a:rPr>
              <a:t>AGREED BETWEEN THE 2 PARTIES.</a:t>
            </a:r>
          </a:p>
        </p:txBody>
      </p:sp>
    </p:spTree>
    <p:extLst>
      <p:ext uri="{BB962C8B-B14F-4D97-AF65-F5344CB8AC3E}">
        <p14:creationId xmlns:p14="http://schemas.microsoft.com/office/powerpoint/2010/main" val="207075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3FCB2C9-CA88-956E-2D0B-CEC92140A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78" y="186082"/>
            <a:ext cx="2999409" cy="1312241"/>
          </a:xfrm>
          <a:prstGeom prst="rect">
            <a:avLst/>
          </a:prstGeom>
        </p:spPr>
      </p:pic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F0FB1F50-872D-937A-18AC-9CD6DD8AC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4601" y="281056"/>
            <a:ext cx="2271381" cy="12137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58732B1-2605-099D-8DBB-78C31070221E}"/>
              </a:ext>
            </a:extLst>
          </p:cNvPr>
          <p:cNvSpPr txBox="1"/>
          <p:nvPr/>
        </p:nvSpPr>
        <p:spPr>
          <a:xfrm>
            <a:off x="704191" y="2267642"/>
            <a:ext cx="5391809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What is an APPRENTICE?</a:t>
            </a:r>
            <a:endParaRPr lang="en-US" sz="4000" dirty="0">
              <a:solidFill>
                <a:srgbClr val="807F8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828416-0480-1C6E-0F91-3727C1E0348B}"/>
              </a:ext>
            </a:extLst>
          </p:cNvPr>
          <p:cNvSpPr txBox="1"/>
          <p:nvPr/>
        </p:nvSpPr>
        <p:spPr>
          <a:xfrm>
            <a:off x="2567564" y="3555661"/>
            <a:ext cx="9248418" cy="2554545"/>
          </a:xfrm>
          <a:prstGeom prst="rect">
            <a:avLst/>
          </a:prstGeom>
          <a:noFill/>
          <a:ln w="76200"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YOU HAVE A JOB THAT INCLUDES</a:t>
            </a:r>
          </a:p>
          <a:p>
            <a:r>
              <a:rPr lang="en-GB" sz="4000" dirty="0">
                <a:solidFill>
                  <a:srgbClr val="807F84"/>
                </a:solidFill>
              </a:rPr>
              <a:t>GAINING RECOGNISED QUALIFICATIONS</a:t>
            </a:r>
          </a:p>
          <a:p>
            <a:r>
              <a:rPr lang="en-GB" sz="4000" dirty="0">
                <a:solidFill>
                  <a:srgbClr val="807F84"/>
                </a:solidFill>
              </a:rPr>
              <a:t>AND ESSENTIAL SKILLS WHILST YOU</a:t>
            </a:r>
          </a:p>
          <a:p>
            <a:r>
              <a:rPr lang="en-GB" sz="4000" dirty="0">
                <a:solidFill>
                  <a:srgbClr val="807F84"/>
                </a:solidFill>
              </a:rPr>
              <a:t>ARE WORKING AND EARNING A WAGE.</a:t>
            </a:r>
          </a:p>
        </p:txBody>
      </p:sp>
    </p:spTree>
    <p:extLst>
      <p:ext uri="{BB962C8B-B14F-4D97-AF65-F5344CB8AC3E}">
        <p14:creationId xmlns:p14="http://schemas.microsoft.com/office/powerpoint/2010/main" val="84610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3FCB2C9-CA88-956E-2D0B-CEC92140A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78" y="186082"/>
            <a:ext cx="2999409" cy="1312241"/>
          </a:xfrm>
          <a:prstGeom prst="rect">
            <a:avLst/>
          </a:prstGeom>
        </p:spPr>
      </p:pic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F0FB1F50-872D-937A-18AC-9CD6DD8AC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4601" y="281056"/>
            <a:ext cx="2271381" cy="12137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58732B1-2605-099D-8DBB-78C31070221E}"/>
              </a:ext>
            </a:extLst>
          </p:cNvPr>
          <p:cNvSpPr txBox="1"/>
          <p:nvPr/>
        </p:nvSpPr>
        <p:spPr>
          <a:xfrm>
            <a:off x="704192" y="2267642"/>
            <a:ext cx="4319754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What is a TRAINEE?</a:t>
            </a:r>
            <a:endParaRPr lang="en-US" sz="4000" dirty="0">
              <a:solidFill>
                <a:srgbClr val="807F8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828416-0480-1C6E-0F91-3727C1E0348B}"/>
              </a:ext>
            </a:extLst>
          </p:cNvPr>
          <p:cNvSpPr txBox="1"/>
          <p:nvPr/>
        </p:nvSpPr>
        <p:spPr>
          <a:xfrm>
            <a:off x="3460943" y="3597703"/>
            <a:ext cx="4737126" cy="1938992"/>
          </a:xfrm>
          <a:prstGeom prst="rect">
            <a:avLst/>
          </a:prstGeom>
          <a:noFill/>
          <a:ln w="76200"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A PERSON WHO IS</a:t>
            </a:r>
          </a:p>
          <a:p>
            <a:r>
              <a:rPr lang="en-GB" sz="4000" dirty="0">
                <a:solidFill>
                  <a:srgbClr val="807F84"/>
                </a:solidFill>
              </a:rPr>
              <a:t>BEING TRAINED FOR</a:t>
            </a:r>
          </a:p>
          <a:p>
            <a:r>
              <a:rPr lang="en-GB" sz="4000" dirty="0">
                <a:solidFill>
                  <a:srgbClr val="807F84"/>
                </a:solidFill>
              </a:rPr>
              <a:t>A JOB.</a:t>
            </a:r>
          </a:p>
        </p:txBody>
      </p:sp>
    </p:spTree>
    <p:extLst>
      <p:ext uri="{BB962C8B-B14F-4D97-AF65-F5344CB8AC3E}">
        <p14:creationId xmlns:p14="http://schemas.microsoft.com/office/powerpoint/2010/main" val="411501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  <p:bldP spid="3" grpId="4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3FCB2C9-CA88-956E-2D0B-CEC92140A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78" y="186082"/>
            <a:ext cx="2999409" cy="1312241"/>
          </a:xfrm>
          <a:prstGeom prst="rect">
            <a:avLst/>
          </a:prstGeom>
        </p:spPr>
      </p:pic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F0FB1F50-872D-937A-18AC-9CD6DD8AC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4601" y="281056"/>
            <a:ext cx="2271381" cy="12137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58732B1-2605-099D-8DBB-78C31070221E}"/>
              </a:ext>
            </a:extLst>
          </p:cNvPr>
          <p:cNvSpPr txBox="1"/>
          <p:nvPr/>
        </p:nvSpPr>
        <p:spPr>
          <a:xfrm>
            <a:off x="904724" y="2274264"/>
            <a:ext cx="4737126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What is an INTERN?</a:t>
            </a:r>
            <a:endParaRPr lang="en-US" sz="4000" dirty="0">
              <a:solidFill>
                <a:srgbClr val="807F8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828416-0480-1C6E-0F91-3727C1E0348B}"/>
              </a:ext>
            </a:extLst>
          </p:cNvPr>
          <p:cNvSpPr txBox="1"/>
          <p:nvPr/>
        </p:nvSpPr>
        <p:spPr>
          <a:xfrm>
            <a:off x="3460942" y="3597703"/>
            <a:ext cx="7564409" cy="2554545"/>
          </a:xfrm>
          <a:prstGeom prst="rect">
            <a:avLst/>
          </a:prstGeom>
          <a:noFill/>
          <a:ln w="76200"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A STUDENT OR RECENT GRADUATE</a:t>
            </a:r>
          </a:p>
          <a:p>
            <a:r>
              <a:rPr lang="en-GB" sz="4000" dirty="0">
                <a:solidFill>
                  <a:srgbClr val="807F84"/>
                </a:solidFill>
              </a:rPr>
              <a:t>WHO WORKS FOR A PERIOD OF</a:t>
            </a:r>
          </a:p>
          <a:p>
            <a:r>
              <a:rPr lang="en-GB" sz="4000" dirty="0">
                <a:solidFill>
                  <a:srgbClr val="807F84"/>
                </a:solidFill>
              </a:rPr>
              <a:t>TIME AT A JOB IN ORDER TO</a:t>
            </a:r>
          </a:p>
          <a:p>
            <a:r>
              <a:rPr lang="en-GB" sz="4000" dirty="0">
                <a:solidFill>
                  <a:srgbClr val="807F84"/>
                </a:solidFill>
              </a:rPr>
              <a:t>GET EXPERIENCE.</a:t>
            </a:r>
          </a:p>
        </p:txBody>
      </p:sp>
    </p:spTree>
    <p:extLst>
      <p:ext uri="{BB962C8B-B14F-4D97-AF65-F5344CB8AC3E}">
        <p14:creationId xmlns:p14="http://schemas.microsoft.com/office/powerpoint/2010/main" val="289479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  <p:bldP spid="3" grpId="4" animBg="1"/>
      <p:bldP spid="3" grpId="5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3FCB2C9-CA88-956E-2D0B-CEC92140A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78" y="186082"/>
            <a:ext cx="2999409" cy="1312241"/>
          </a:xfrm>
          <a:prstGeom prst="rect">
            <a:avLst/>
          </a:prstGeom>
        </p:spPr>
      </p:pic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F0FB1F50-872D-937A-18AC-9CD6DD8AC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4601" y="281056"/>
            <a:ext cx="2271381" cy="12137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58732B1-2605-099D-8DBB-78C31070221E}"/>
              </a:ext>
            </a:extLst>
          </p:cNvPr>
          <p:cNvSpPr txBox="1"/>
          <p:nvPr/>
        </p:nvSpPr>
        <p:spPr>
          <a:xfrm>
            <a:off x="904723" y="2274264"/>
            <a:ext cx="5538117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What is a FULL-TIME JOB?</a:t>
            </a:r>
            <a:endParaRPr lang="en-US" sz="4000" dirty="0">
              <a:solidFill>
                <a:srgbClr val="807F8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828416-0480-1C6E-0F91-3727C1E0348B}"/>
              </a:ext>
            </a:extLst>
          </p:cNvPr>
          <p:cNvSpPr txBox="1"/>
          <p:nvPr/>
        </p:nvSpPr>
        <p:spPr>
          <a:xfrm>
            <a:off x="3439922" y="3597703"/>
            <a:ext cx="7564409" cy="2554545"/>
          </a:xfrm>
          <a:prstGeom prst="rect">
            <a:avLst/>
          </a:prstGeom>
          <a:noFill/>
          <a:ln w="76200"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WORKING THE FULL NUMBER OF</a:t>
            </a:r>
          </a:p>
          <a:p>
            <a:r>
              <a:rPr lang="en-GB" sz="4000" dirty="0">
                <a:solidFill>
                  <a:srgbClr val="807F84"/>
                </a:solidFill>
              </a:rPr>
              <a:t>HOURS CONSIDERED NORMAL OR</a:t>
            </a:r>
          </a:p>
          <a:p>
            <a:r>
              <a:rPr lang="en-GB" sz="4000" dirty="0">
                <a:solidFill>
                  <a:srgbClr val="807F84"/>
                </a:solidFill>
              </a:rPr>
              <a:t>STANDARD. NORMALLY 35 OR</a:t>
            </a:r>
          </a:p>
          <a:p>
            <a:r>
              <a:rPr lang="en-GB" sz="4000" dirty="0">
                <a:solidFill>
                  <a:srgbClr val="807F84"/>
                </a:solidFill>
              </a:rPr>
              <a:t>MORE PER WEEK.</a:t>
            </a:r>
          </a:p>
        </p:txBody>
      </p:sp>
    </p:spTree>
    <p:extLst>
      <p:ext uri="{BB962C8B-B14F-4D97-AF65-F5344CB8AC3E}">
        <p14:creationId xmlns:p14="http://schemas.microsoft.com/office/powerpoint/2010/main" val="84642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  <p:bldP spid="3" grpId="4" animBg="1"/>
      <p:bldP spid="3" grpId="5" animBg="1"/>
      <p:bldP spid="3" grpId="6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3FCB2C9-CA88-956E-2D0B-CEC92140A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78" y="186082"/>
            <a:ext cx="2999409" cy="1312241"/>
          </a:xfrm>
          <a:prstGeom prst="rect">
            <a:avLst/>
          </a:prstGeom>
        </p:spPr>
      </p:pic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F0FB1F50-872D-937A-18AC-9CD6DD8AC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4601" y="281056"/>
            <a:ext cx="2271381" cy="12137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58732B1-2605-099D-8DBB-78C31070221E}"/>
              </a:ext>
            </a:extLst>
          </p:cNvPr>
          <p:cNvSpPr txBox="1"/>
          <p:nvPr/>
        </p:nvSpPr>
        <p:spPr>
          <a:xfrm>
            <a:off x="904723" y="2274264"/>
            <a:ext cx="5632711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What is a PART-TIME JOB?</a:t>
            </a:r>
            <a:endParaRPr lang="en-US" sz="4000" dirty="0">
              <a:solidFill>
                <a:srgbClr val="807F8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828416-0480-1C6E-0F91-3727C1E0348B}"/>
              </a:ext>
            </a:extLst>
          </p:cNvPr>
          <p:cNvSpPr txBox="1"/>
          <p:nvPr/>
        </p:nvSpPr>
        <p:spPr>
          <a:xfrm>
            <a:off x="3439922" y="3597703"/>
            <a:ext cx="7564409" cy="1938992"/>
          </a:xfrm>
          <a:prstGeom prst="rect">
            <a:avLst/>
          </a:prstGeom>
          <a:noFill/>
          <a:ln w="76200"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807F84"/>
                </a:solidFill>
              </a:rPr>
              <a:t>WORKING OR INVOLVING FEWER</a:t>
            </a:r>
          </a:p>
          <a:p>
            <a:r>
              <a:rPr lang="en-GB" sz="4000" dirty="0">
                <a:solidFill>
                  <a:srgbClr val="807F84"/>
                </a:solidFill>
              </a:rPr>
              <a:t>HOURS THAN IS CONSIDERED</a:t>
            </a:r>
          </a:p>
          <a:p>
            <a:r>
              <a:rPr lang="en-GB" sz="4000" dirty="0">
                <a:solidFill>
                  <a:srgbClr val="807F84"/>
                </a:solidFill>
              </a:rPr>
              <a:t>NORMAL OR STANDARD.</a:t>
            </a:r>
          </a:p>
        </p:txBody>
      </p:sp>
    </p:spTree>
    <p:extLst>
      <p:ext uri="{BB962C8B-B14F-4D97-AF65-F5344CB8AC3E}">
        <p14:creationId xmlns:p14="http://schemas.microsoft.com/office/powerpoint/2010/main" val="85598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  <p:bldP spid="3" grpId="4" animBg="1"/>
      <p:bldP spid="3" grpId="5" animBg="1"/>
      <p:bldP spid="3" grpId="6" animBg="1"/>
      <p:bldP spid="3" grpId="7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291</Words>
  <Application>Microsoft Macintosh PowerPoint</Application>
  <PresentationFormat>Widescreen</PresentationFormat>
  <Paragraphs>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N Newstead</dc:creator>
  <cp:lastModifiedBy>Mrs N Newstead</cp:lastModifiedBy>
  <cp:revision>1</cp:revision>
  <dcterms:created xsi:type="dcterms:W3CDTF">2023-03-02T16:13:05Z</dcterms:created>
  <dcterms:modified xsi:type="dcterms:W3CDTF">2023-03-02T16:41:36Z</dcterms:modified>
</cp:coreProperties>
</file>