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61" r:id="rId5"/>
    <p:sldId id="262" r:id="rId6"/>
    <p:sldId id="263" r:id="rId7"/>
    <p:sldId id="264" r:id="rId8"/>
    <p:sldId id="265" r:id="rId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23"/>
    <p:restoredTop sz="82575" autoAdjust="0"/>
  </p:normalViewPr>
  <p:slideViewPr>
    <p:cSldViewPr>
      <p:cViewPr varScale="1">
        <p:scale>
          <a:sx n="133" d="100"/>
          <a:sy n="133" d="100"/>
        </p:scale>
        <p:origin x="1232"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945348-8F11-47C9-B7FD-7B5532747B68}" type="datetimeFigureOut">
              <a:rPr lang="en-GB" smtClean="0"/>
              <a:t>02/03/2023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52F7D-E705-4B99-9829-6692DC82CDF1}" type="slidenum">
              <a:rPr lang="en-GB" smtClean="0"/>
              <a:t>‹#›</a:t>
            </a:fld>
            <a:endParaRPr lang="en-GB"/>
          </a:p>
        </p:txBody>
      </p:sp>
    </p:spTree>
    <p:extLst>
      <p:ext uri="{BB962C8B-B14F-4D97-AF65-F5344CB8AC3E}">
        <p14:creationId xmlns:p14="http://schemas.microsoft.com/office/powerpoint/2010/main" val="2430526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ecdi.net/New-Career-Development-Framework"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could.com/buzz-quiz/"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ncw2020.co.uk/activities/"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ncw2020.co.uk/ncw-champions/"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ncw2020.co.uk/activities/" TargetMode="External"/><Relationship Id="rId4" Type="http://schemas.openxmlformats.org/officeDocument/2006/relationships/hyperlink" Target="https://www.bbc.co.uk/newsround"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cw2020.co.uk/ncw-champions/"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ncw2020.co.uk/activities/" TargetMode="External"/><Relationship Id="rId4" Type="http://schemas.openxmlformats.org/officeDocument/2006/relationships/hyperlink" Target="https://www.bbc.co.uk/newsround"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need to actively develop our careers to make the best of them. The process of career development takes skill, knowledge and the</a:t>
            </a:r>
            <a:r>
              <a:rPr lang="en-GB" baseline="0" dirty="0"/>
              <a:t> right attitude. We all need to work on our career development skills throughout our lives. (definition taken from CDI career development framework) </a:t>
            </a:r>
            <a:r>
              <a:rPr lang="en-US" dirty="0">
                <a:hlinkClick r:id="rId3"/>
              </a:rPr>
              <a:t>New Career Development Framework (thecdi.net)</a:t>
            </a:r>
            <a:endParaRPr lang="en-US" dirty="0"/>
          </a:p>
        </p:txBody>
      </p:sp>
      <p:sp>
        <p:nvSpPr>
          <p:cNvPr id="4" name="Slide Number Placeholder 3"/>
          <p:cNvSpPr>
            <a:spLocks noGrp="1"/>
          </p:cNvSpPr>
          <p:nvPr>
            <p:ph type="sldNum" sz="quarter" idx="5"/>
          </p:nvPr>
        </p:nvSpPr>
        <p:spPr/>
        <p:txBody>
          <a:bodyPr/>
          <a:lstStyle/>
          <a:p>
            <a:fld id="{FA552F7D-E705-4B99-9829-6692DC82CDF1}" type="slidenum">
              <a:rPr lang="en-GB" smtClean="0"/>
              <a:t>2</a:t>
            </a:fld>
            <a:endParaRPr lang="en-GB"/>
          </a:p>
        </p:txBody>
      </p:sp>
    </p:spTree>
    <p:extLst>
      <p:ext uri="{BB962C8B-B14F-4D97-AF65-F5344CB8AC3E}">
        <p14:creationId xmlns:p14="http://schemas.microsoft.com/office/powerpoint/2010/main" val="719942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Personality quiz available from </a:t>
            </a:r>
            <a:r>
              <a:rPr lang="en-US" dirty="0">
                <a:hlinkClick r:id="rId3"/>
              </a:rPr>
              <a:t>Buzz quiz – </a:t>
            </a:r>
            <a:r>
              <a:rPr lang="en-US" dirty="0" err="1">
                <a:hlinkClick r:id="rId3"/>
              </a:rPr>
              <a:t>icould</a:t>
            </a:r>
            <a:endParaRPr lang="en-US" dirty="0"/>
          </a:p>
          <a:p>
            <a:r>
              <a:rPr lang="en-GB" dirty="0"/>
              <a:t>Helpful NCW resources: Launch Yourself</a:t>
            </a:r>
            <a:r>
              <a:rPr lang="en-GB" baseline="0" dirty="0"/>
              <a:t>; Who Are We? </a:t>
            </a:r>
            <a:r>
              <a:rPr lang="en-US" dirty="0">
                <a:hlinkClick r:id="rId4"/>
              </a:rPr>
              <a:t>#NCW2020 One Stop Shop</a:t>
            </a:r>
            <a:endParaRPr lang="en-US" dirty="0"/>
          </a:p>
          <a:p>
            <a:endParaRPr lang="en-GB" dirty="0"/>
          </a:p>
        </p:txBody>
      </p:sp>
      <p:sp>
        <p:nvSpPr>
          <p:cNvPr id="4" name="Slide Number Placeholder 3"/>
          <p:cNvSpPr>
            <a:spLocks noGrp="1"/>
          </p:cNvSpPr>
          <p:nvPr>
            <p:ph type="sldNum" sz="quarter" idx="5"/>
          </p:nvPr>
        </p:nvSpPr>
        <p:spPr/>
        <p:txBody>
          <a:bodyPr/>
          <a:lstStyle/>
          <a:p>
            <a:fld id="{FA552F7D-E705-4B99-9829-6692DC82CDF1}" type="slidenum">
              <a:rPr lang="en-GB" smtClean="0"/>
              <a:t>6</a:t>
            </a:fld>
            <a:endParaRPr lang="en-GB"/>
          </a:p>
        </p:txBody>
      </p:sp>
    </p:spTree>
    <p:extLst>
      <p:ext uri="{BB962C8B-B14F-4D97-AF65-F5344CB8AC3E}">
        <p14:creationId xmlns:p14="http://schemas.microsoft.com/office/powerpoint/2010/main" val="2897181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Create opportunities for students</a:t>
            </a:r>
            <a:r>
              <a:rPr lang="en-GB" baseline="0" dirty="0"/>
              <a:t> to participate in the life of the school. Consider the NCW Champion program with resources for careers champions in school </a:t>
            </a:r>
            <a:r>
              <a:rPr lang="en-US" dirty="0">
                <a:hlinkClick r:id="rId3"/>
              </a:rPr>
              <a:t>NCW Champions (ncw2020.co.uk)</a:t>
            </a:r>
            <a:endParaRPr lang="en-US" dirty="0"/>
          </a:p>
          <a:p>
            <a:r>
              <a:rPr lang="en-GB" dirty="0"/>
              <a:t>Find</a:t>
            </a:r>
            <a:r>
              <a:rPr lang="en-GB" baseline="0" dirty="0"/>
              <a:t> a slot for</a:t>
            </a:r>
            <a:r>
              <a:rPr lang="en-GB" dirty="0"/>
              <a:t> watching the news in form time </a:t>
            </a:r>
            <a:r>
              <a:rPr lang="en-US" dirty="0">
                <a:hlinkClick r:id="rId4"/>
              </a:rPr>
              <a:t>Home - CBBC </a:t>
            </a:r>
            <a:r>
              <a:rPr lang="en-US" dirty="0" err="1">
                <a:hlinkClick r:id="rId4"/>
              </a:rPr>
              <a:t>Newsround</a:t>
            </a:r>
            <a:endParaRPr lang="en-US" dirty="0"/>
          </a:p>
          <a:p>
            <a:r>
              <a:rPr lang="en-GB" dirty="0"/>
              <a:t>Helpful NCW resources: Launch Yourself</a:t>
            </a:r>
            <a:r>
              <a:rPr lang="en-GB" baseline="0" dirty="0"/>
              <a:t>; Who Are We? </a:t>
            </a:r>
            <a:r>
              <a:rPr lang="en-US" dirty="0">
                <a:hlinkClick r:id="rId5"/>
              </a:rPr>
              <a:t>#NCW2020 One Stop Shop</a:t>
            </a:r>
            <a:endParaRPr lang="en-US" dirty="0"/>
          </a:p>
          <a:p>
            <a:endParaRPr lang="en-GB" dirty="0"/>
          </a:p>
        </p:txBody>
      </p:sp>
      <p:sp>
        <p:nvSpPr>
          <p:cNvPr id="4" name="Slide Number Placeholder 3"/>
          <p:cNvSpPr>
            <a:spLocks noGrp="1"/>
          </p:cNvSpPr>
          <p:nvPr>
            <p:ph type="sldNum" sz="quarter" idx="5"/>
          </p:nvPr>
        </p:nvSpPr>
        <p:spPr/>
        <p:txBody>
          <a:bodyPr/>
          <a:lstStyle/>
          <a:p>
            <a:fld id="{FA552F7D-E705-4B99-9829-6692DC82CDF1}" type="slidenum">
              <a:rPr lang="en-GB" smtClean="0"/>
              <a:t>7</a:t>
            </a:fld>
            <a:endParaRPr lang="en-GB"/>
          </a:p>
        </p:txBody>
      </p:sp>
    </p:spTree>
    <p:extLst>
      <p:ext uri="{BB962C8B-B14F-4D97-AF65-F5344CB8AC3E}">
        <p14:creationId xmlns:p14="http://schemas.microsoft.com/office/powerpoint/2010/main" val="1320655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Create opportunities for students</a:t>
            </a:r>
            <a:r>
              <a:rPr lang="en-GB" baseline="0" dirty="0"/>
              <a:t> to participate in the life of the school. Consider the NCW Champion program with resources for careers champions in school </a:t>
            </a:r>
            <a:r>
              <a:rPr lang="en-US" dirty="0">
                <a:hlinkClick r:id="rId3"/>
              </a:rPr>
              <a:t>NCW Champions (ncw2020.co.uk)</a:t>
            </a:r>
            <a:endParaRPr lang="en-US" dirty="0"/>
          </a:p>
          <a:p>
            <a:r>
              <a:rPr lang="en-GB" dirty="0"/>
              <a:t>Find</a:t>
            </a:r>
            <a:r>
              <a:rPr lang="en-GB" baseline="0" dirty="0"/>
              <a:t> a slot for</a:t>
            </a:r>
            <a:r>
              <a:rPr lang="en-GB" dirty="0"/>
              <a:t> watching the news in form time </a:t>
            </a:r>
            <a:r>
              <a:rPr lang="en-US" dirty="0">
                <a:hlinkClick r:id="rId4"/>
              </a:rPr>
              <a:t>Home - CBBC </a:t>
            </a:r>
            <a:r>
              <a:rPr lang="en-US" dirty="0" err="1">
                <a:hlinkClick r:id="rId4"/>
              </a:rPr>
              <a:t>Newsround</a:t>
            </a:r>
            <a:endParaRPr lang="en-US" dirty="0"/>
          </a:p>
          <a:p>
            <a:r>
              <a:rPr lang="en-GB" dirty="0"/>
              <a:t>Helpful NCW resources: Launch Yourself</a:t>
            </a:r>
            <a:r>
              <a:rPr lang="en-GB" baseline="0" dirty="0"/>
              <a:t>; Who Are We? </a:t>
            </a:r>
            <a:r>
              <a:rPr lang="en-US" dirty="0">
                <a:hlinkClick r:id="rId5"/>
              </a:rPr>
              <a:t>#NCW2020 One Stop Shop</a:t>
            </a:r>
            <a:endParaRPr lang="en-US" dirty="0"/>
          </a:p>
          <a:p>
            <a:endParaRPr lang="en-GB" dirty="0"/>
          </a:p>
        </p:txBody>
      </p:sp>
      <p:sp>
        <p:nvSpPr>
          <p:cNvPr id="4" name="Slide Number Placeholder 3"/>
          <p:cNvSpPr>
            <a:spLocks noGrp="1"/>
          </p:cNvSpPr>
          <p:nvPr>
            <p:ph type="sldNum" sz="quarter" idx="5"/>
          </p:nvPr>
        </p:nvSpPr>
        <p:spPr/>
        <p:txBody>
          <a:bodyPr/>
          <a:lstStyle/>
          <a:p>
            <a:fld id="{FA552F7D-E705-4B99-9829-6692DC82CDF1}" type="slidenum">
              <a:rPr lang="en-GB" smtClean="0"/>
              <a:t>8</a:t>
            </a:fld>
            <a:endParaRPr lang="en-GB"/>
          </a:p>
        </p:txBody>
      </p:sp>
    </p:spTree>
    <p:extLst>
      <p:ext uri="{BB962C8B-B14F-4D97-AF65-F5344CB8AC3E}">
        <p14:creationId xmlns:p14="http://schemas.microsoft.com/office/powerpoint/2010/main" val="2744874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683568" y="2914650"/>
            <a:ext cx="7776864" cy="131445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2885005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1945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40352" y="699541"/>
            <a:ext cx="1224136" cy="374441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79512" y="699541"/>
            <a:ext cx="7488832" cy="374441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36058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56935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rmAutofit/>
          </a:bodyPr>
          <a:lstStyle>
            <a:lvl1pPr algn="l">
              <a:defRPr sz="36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63386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07504" y="1200151"/>
            <a:ext cx="4388296" cy="33158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316288" cy="33158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15595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07504" y="1151335"/>
            <a:ext cx="4389884"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7504" y="1631156"/>
            <a:ext cx="4389884"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151335"/>
            <a:ext cx="4319462" cy="47982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31156"/>
            <a:ext cx="4319462"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03899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63887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778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71551"/>
            <a:ext cx="3008313" cy="648072"/>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771550"/>
            <a:ext cx="5111750" cy="37249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1" y="1419623"/>
            <a:ext cx="3008313" cy="30963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032672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504" y="3600450"/>
            <a:ext cx="8855968"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07504" y="699541"/>
            <a:ext cx="8855968" cy="28461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07504" y="4025503"/>
            <a:ext cx="8855968" cy="4184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3348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9823EA4-A9A1-4003-B47B-4EBBF63D1C1C}" type="datetimeFigureOut">
              <a:rPr lang="en-GB" smtClean="0"/>
              <a:t>02/03/2023</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F0C472-2781-4E96-900E-BD3DBA194CC7}" type="slidenum">
              <a:rPr lang="en-GB" smtClean="0"/>
              <a:t>‹#›</a:t>
            </a:fld>
            <a:endParaRPr lang="en-GB"/>
          </a:p>
        </p:txBody>
      </p:sp>
      <p:pic>
        <p:nvPicPr>
          <p:cNvPr id="8" name="Picture 7">
            <a:extLst>
              <a:ext uri="{FF2B5EF4-FFF2-40B4-BE49-F238E27FC236}">
                <a16:creationId xmlns:a16="http://schemas.microsoft.com/office/drawing/2014/main" id="{EB35A97C-B4AD-CF49-948A-4031A28EBD95}"/>
              </a:ext>
            </a:extLst>
          </p:cNvPr>
          <p:cNvPicPr>
            <a:picLocks noChangeAspect="1"/>
          </p:cNvPicPr>
          <p:nvPr userDrawn="1"/>
        </p:nvPicPr>
        <p:blipFill rotWithShape="1">
          <a:blip r:embed="rId13"/>
          <a:srcRect b="89725"/>
          <a:stretch/>
        </p:blipFill>
        <p:spPr>
          <a:xfrm>
            <a:off x="0" y="0"/>
            <a:ext cx="9144000" cy="650469"/>
          </a:xfrm>
          <a:prstGeom prst="rect">
            <a:avLst/>
          </a:prstGeom>
        </p:spPr>
      </p:pic>
      <p:pic>
        <p:nvPicPr>
          <p:cNvPr id="9" name="Picture 8">
            <a:extLst>
              <a:ext uri="{FF2B5EF4-FFF2-40B4-BE49-F238E27FC236}">
                <a16:creationId xmlns:a16="http://schemas.microsoft.com/office/drawing/2014/main" id="{EB35A97C-B4AD-CF49-948A-4031A28EBD95}"/>
              </a:ext>
            </a:extLst>
          </p:cNvPr>
          <p:cNvPicPr>
            <a:picLocks noChangeAspect="1"/>
          </p:cNvPicPr>
          <p:nvPr userDrawn="1"/>
        </p:nvPicPr>
        <p:blipFill rotWithShape="1">
          <a:blip r:embed="rId13"/>
          <a:srcRect t="87339"/>
          <a:stretch/>
        </p:blipFill>
        <p:spPr>
          <a:xfrm>
            <a:off x="-1" y="4342028"/>
            <a:ext cx="9144000" cy="801472"/>
          </a:xfrm>
          <a:prstGeom prst="rect">
            <a:avLst/>
          </a:prstGeom>
        </p:spPr>
      </p:pic>
      <p:sp>
        <p:nvSpPr>
          <p:cNvPr id="10" name="Rectangle 9"/>
          <p:cNvSpPr/>
          <p:nvPr userDrawn="1"/>
        </p:nvSpPr>
        <p:spPr>
          <a:xfrm>
            <a:off x="179512" y="4342028"/>
            <a:ext cx="2578671" cy="605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rot="21438779">
            <a:off x="2635268" y="4307851"/>
            <a:ext cx="2470235" cy="377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p:cNvSpPr>
            <a:spLocks noGrp="1"/>
          </p:cNvSpPr>
          <p:nvPr>
            <p:ph type="body" idx="1"/>
          </p:nvPr>
        </p:nvSpPr>
        <p:spPr>
          <a:xfrm>
            <a:off x="107504" y="1200151"/>
            <a:ext cx="8856984" cy="32963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Placeholder 1"/>
          <p:cNvSpPr>
            <a:spLocks noGrp="1"/>
          </p:cNvSpPr>
          <p:nvPr>
            <p:ph type="title"/>
          </p:nvPr>
        </p:nvSpPr>
        <p:spPr>
          <a:xfrm>
            <a:off x="107504" y="555525"/>
            <a:ext cx="8856984" cy="50770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7" name="Rectangle 6">
            <a:extLst>
              <a:ext uri="{FF2B5EF4-FFF2-40B4-BE49-F238E27FC236}">
                <a16:creationId xmlns:a16="http://schemas.microsoft.com/office/drawing/2014/main" id="{31347692-633B-42D8-9DEF-162F12794CCF}"/>
              </a:ext>
            </a:extLst>
          </p:cNvPr>
          <p:cNvSpPr/>
          <p:nvPr userDrawn="1"/>
        </p:nvSpPr>
        <p:spPr>
          <a:xfrm>
            <a:off x="8034869" y="358957"/>
            <a:ext cx="658416" cy="113630"/>
          </a:xfrm>
          <a:prstGeom prst="rect">
            <a:avLst/>
          </a:prstGeom>
          <a:solidFill>
            <a:schemeClr val="bg1"/>
          </a:solidFill>
        </p:spPr>
        <p:txBody>
          <a:bodyPr wrap="none" rtlCol="0" anchor="ctr">
            <a:spAutoFit/>
          </a:bodyPr>
          <a:lstStyle/>
          <a:p>
            <a:pPr algn="ctr"/>
            <a:endParaRPr lang="en-GB" dirty="0">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2269749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600" kern="1200">
          <a:solidFill>
            <a:schemeClr val="accent3">
              <a:lumMod val="75000"/>
            </a:schemeClr>
          </a:solidFill>
          <a:latin typeface="Comforta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mailto:NNewstead@ASAChelt.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76625-87F3-4ACA-B629-6F41EB07CE7E}"/>
              </a:ext>
            </a:extLst>
          </p:cNvPr>
          <p:cNvSpPr>
            <a:spLocks noGrp="1"/>
          </p:cNvSpPr>
          <p:nvPr>
            <p:ph type="ctrTitle"/>
          </p:nvPr>
        </p:nvSpPr>
        <p:spPr>
          <a:xfrm>
            <a:off x="-31198" y="789423"/>
            <a:ext cx="2160240" cy="3564655"/>
          </a:xfrm>
        </p:spPr>
        <p:txBody>
          <a:bodyPr>
            <a:noAutofit/>
          </a:bodyPr>
          <a:lstStyle/>
          <a:p>
            <a:pPr algn="r"/>
            <a:r>
              <a:rPr lang="en-GB" sz="4000" dirty="0"/>
              <a:t>National Careers Week 2023</a:t>
            </a:r>
          </a:p>
        </p:txBody>
      </p:sp>
      <p:pic>
        <p:nvPicPr>
          <p:cNvPr id="5" name="Picture 4" descr="Text, calendar&#10;&#10;Description automatically generated">
            <a:extLst>
              <a:ext uri="{FF2B5EF4-FFF2-40B4-BE49-F238E27FC236}">
                <a16:creationId xmlns:a16="http://schemas.microsoft.com/office/drawing/2014/main" id="{3E58AC10-CF11-5B3B-0165-403F7C81C0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5736" y="735286"/>
            <a:ext cx="3673544" cy="3672928"/>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5B12A361-D101-48C3-AB04-8BCEBF7660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1563638"/>
            <a:ext cx="3095103" cy="1653872"/>
          </a:xfrm>
          <a:prstGeom prst="rect">
            <a:avLst/>
          </a:prstGeom>
        </p:spPr>
      </p:pic>
    </p:spTree>
    <p:extLst>
      <p:ext uri="{BB962C8B-B14F-4D97-AF65-F5344CB8AC3E}">
        <p14:creationId xmlns:p14="http://schemas.microsoft.com/office/powerpoint/2010/main" val="3639321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76625-87F3-4ACA-B629-6F41EB07CE7E}"/>
              </a:ext>
            </a:extLst>
          </p:cNvPr>
          <p:cNvSpPr>
            <a:spLocks noGrp="1"/>
          </p:cNvSpPr>
          <p:nvPr>
            <p:ph type="ctrTitle"/>
          </p:nvPr>
        </p:nvSpPr>
        <p:spPr>
          <a:xfrm>
            <a:off x="323528" y="735286"/>
            <a:ext cx="2160240" cy="3564655"/>
          </a:xfrm>
        </p:spPr>
        <p:txBody>
          <a:bodyPr>
            <a:noAutofit/>
          </a:bodyPr>
          <a:lstStyle/>
          <a:p>
            <a:pPr algn="r"/>
            <a:r>
              <a:rPr lang="en-US" sz="2800" dirty="0"/>
              <a:t>‘Career’ describes our journey through life, learning and work. </a:t>
            </a:r>
          </a:p>
        </p:txBody>
      </p:sp>
      <p:pic>
        <p:nvPicPr>
          <p:cNvPr id="6" name="Picture 2" descr="C:\Users\farhe\AppData\Local\Microsoft\Windows\INetCache\IE\7N3MP8Y3\kozzi-Your_Journey_Starts_Here_Concept-1813x1158[1].jpg">
            <a:extLst>
              <a:ext uri="{FF2B5EF4-FFF2-40B4-BE49-F238E27FC236}">
                <a16:creationId xmlns:a16="http://schemas.microsoft.com/office/drawing/2014/main" id="{5A516AC3-63E2-4935-8314-2800EA93D43F}"/>
              </a:ext>
            </a:extLst>
          </p:cNvPr>
          <p:cNvPicPr>
            <a:picLocks noChangeAspect="1" noChangeArrowheads="1"/>
          </p:cNvPicPr>
          <p:nvPr/>
        </p:nvPicPr>
        <p:blipFill rotWithShape="1">
          <a:blip r:embed="rId3" cstate="print"/>
          <a:srcRect b="2073"/>
          <a:stretch/>
        </p:blipFill>
        <p:spPr bwMode="auto">
          <a:xfrm>
            <a:off x="2587502" y="735286"/>
            <a:ext cx="6337166" cy="3564655"/>
          </a:xfrm>
          <a:prstGeom prst="rect">
            <a:avLst/>
          </a:prstGeom>
          <a:noFill/>
        </p:spPr>
      </p:pic>
      <p:pic>
        <p:nvPicPr>
          <p:cNvPr id="3" name="Picture 2" descr="Logo&#10;&#10;Description automatically generated with medium confidence">
            <a:extLst>
              <a:ext uri="{FF2B5EF4-FFF2-40B4-BE49-F238E27FC236}">
                <a16:creationId xmlns:a16="http://schemas.microsoft.com/office/drawing/2014/main" id="{96F4124A-0DB8-D780-6899-79A45DBC2E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81" y="4408214"/>
            <a:ext cx="1296144" cy="692596"/>
          </a:xfrm>
          <a:prstGeom prst="rect">
            <a:avLst/>
          </a:prstGeom>
        </p:spPr>
      </p:pic>
    </p:spTree>
    <p:extLst>
      <p:ext uri="{BB962C8B-B14F-4D97-AF65-F5344CB8AC3E}">
        <p14:creationId xmlns:p14="http://schemas.microsoft.com/office/powerpoint/2010/main" val="2988981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2459B-7B76-4B12-9DCC-B0B43C6281DE}"/>
              </a:ext>
            </a:extLst>
          </p:cNvPr>
          <p:cNvSpPr>
            <a:spLocks noGrp="1"/>
          </p:cNvSpPr>
          <p:nvPr>
            <p:ph type="title"/>
          </p:nvPr>
        </p:nvSpPr>
        <p:spPr/>
        <p:txBody>
          <a:bodyPr>
            <a:normAutofit fontScale="90000"/>
          </a:bodyPr>
          <a:lstStyle/>
          <a:p>
            <a:r>
              <a:rPr lang="en-GB" dirty="0"/>
              <a:t>What is National Careers Week?</a:t>
            </a:r>
          </a:p>
        </p:txBody>
      </p:sp>
      <p:sp>
        <p:nvSpPr>
          <p:cNvPr id="3" name="Content Placeholder 2">
            <a:extLst>
              <a:ext uri="{FF2B5EF4-FFF2-40B4-BE49-F238E27FC236}">
                <a16:creationId xmlns:a16="http://schemas.microsoft.com/office/drawing/2014/main" id="{26C3350F-A5C3-4A67-B44D-C03FB46B19B8}"/>
              </a:ext>
            </a:extLst>
          </p:cNvPr>
          <p:cNvSpPr>
            <a:spLocks noGrp="1"/>
          </p:cNvSpPr>
          <p:nvPr>
            <p:ph idx="1"/>
          </p:nvPr>
        </p:nvSpPr>
        <p:spPr/>
        <p:txBody>
          <a:bodyPr>
            <a:normAutofit/>
          </a:bodyPr>
          <a:lstStyle/>
          <a:p>
            <a:r>
              <a:rPr lang="en-US" sz="2800" dirty="0"/>
              <a:t>It’s a chance to focus on careers guidance and education</a:t>
            </a:r>
          </a:p>
          <a:p>
            <a:r>
              <a:rPr lang="en-US" sz="2800" dirty="0"/>
              <a:t>It helps you to understand, </a:t>
            </a:r>
            <a:r>
              <a:rPr lang="en-US" sz="2800" dirty="0" err="1"/>
              <a:t>realise</a:t>
            </a:r>
            <a:r>
              <a:rPr lang="en-US" sz="2800" dirty="0"/>
              <a:t> and fulfill your career goals</a:t>
            </a:r>
          </a:p>
          <a:p>
            <a:r>
              <a:rPr lang="en-US" sz="2800" dirty="0"/>
              <a:t>It helps you to feel confident about the future and focused on what you need to do now </a:t>
            </a:r>
          </a:p>
        </p:txBody>
      </p:sp>
      <p:pic>
        <p:nvPicPr>
          <p:cNvPr id="4" name="Picture 3" descr="Logo&#10;&#10;Description automatically generated with medium confidence">
            <a:extLst>
              <a:ext uri="{FF2B5EF4-FFF2-40B4-BE49-F238E27FC236}">
                <a16:creationId xmlns:a16="http://schemas.microsoft.com/office/drawing/2014/main" id="{84FB8EE9-C041-F2A2-1F6A-4406A110E8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81" y="4408214"/>
            <a:ext cx="1296144" cy="692596"/>
          </a:xfrm>
          <a:prstGeom prst="rect">
            <a:avLst/>
          </a:prstGeom>
        </p:spPr>
      </p:pic>
    </p:spTree>
    <p:extLst>
      <p:ext uri="{BB962C8B-B14F-4D97-AF65-F5344CB8AC3E}">
        <p14:creationId xmlns:p14="http://schemas.microsoft.com/office/powerpoint/2010/main" val="1709306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1F635-D551-4648-9D2E-6372F6543A3D}"/>
              </a:ext>
            </a:extLst>
          </p:cNvPr>
          <p:cNvSpPr>
            <a:spLocks noGrp="1"/>
          </p:cNvSpPr>
          <p:nvPr>
            <p:ph type="title"/>
          </p:nvPr>
        </p:nvSpPr>
        <p:spPr/>
        <p:txBody>
          <a:bodyPr>
            <a:normAutofit fontScale="90000"/>
          </a:bodyPr>
          <a:lstStyle/>
          <a:p>
            <a:r>
              <a:rPr lang="en-GB" dirty="0"/>
              <a:t>Careers Guidance</a:t>
            </a:r>
          </a:p>
        </p:txBody>
      </p:sp>
      <p:sp>
        <p:nvSpPr>
          <p:cNvPr id="3" name="Content Placeholder 2">
            <a:extLst>
              <a:ext uri="{FF2B5EF4-FFF2-40B4-BE49-F238E27FC236}">
                <a16:creationId xmlns:a16="http://schemas.microsoft.com/office/drawing/2014/main" id="{A314A6E2-7364-44F7-A4F9-AC7BC9618D68}"/>
              </a:ext>
            </a:extLst>
          </p:cNvPr>
          <p:cNvSpPr>
            <a:spLocks noGrp="1"/>
          </p:cNvSpPr>
          <p:nvPr>
            <p:ph idx="1"/>
          </p:nvPr>
        </p:nvSpPr>
        <p:spPr/>
        <p:txBody>
          <a:bodyPr>
            <a:normAutofit/>
          </a:bodyPr>
          <a:lstStyle/>
          <a:p>
            <a:r>
              <a:rPr lang="en-US" sz="2800" dirty="0"/>
              <a:t>Careers Education and Guidance in school is meant to help you feel confident about your future. Happy in the knowledge that when you leave school, you will have made decisions about your education and learning that will have been right for you.</a:t>
            </a:r>
          </a:p>
        </p:txBody>
      </p:sp>
      <p:pic>
        <p:nvPicPr>
          <p:cNvPr id="4" name="Picture 3" descr="Logo&#10;&#10;Description automatically generated with medium confidence">
            <a:extLst>
              <a:ext uri="{FF2B5EF4-FFF2-40B4-BE49-F238E27FC236}">
                <a16:creationId xmlns:a16="http://schemas.microsoft.com/office/drawing/2014/main" id="{224650B4-C963-BEBC-C40C-A30ADC40A5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81" y="4408214"/>
            <a:ext cx="1296144" cy="692596"/>
          </a:xfrm>
          <a:prstGeom prst="rect">
            <a:avLst/>
          </a:prstGeom>
        </p:spPr>
      </p:pic>
    </p:spTree>
    <p:extLst>
      <p:ext uri="{BB962C8B-B14F-4D97-AF65-F5344CB8AC3E}">
        <p14:creationId xmlns:p14="http://schemas.microsoft.com/office/powerpoint/2010/main" val="3108801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D8140-C67D-4E56-B4CE-AB361D599456}"/>
              </a:ext>
            </a:extLst>
          </p:cNvPr>
          <p:cNvSpPr>
            <a:spLocks noGrp="1"/>
          </p:cNvSpPr>
          <p:nvPr>
            <p:ph type="title"/>
          </p:nvPr>
        </p:nvSpPr>
        <p:spPr/>
        <p:txBody>
          <a:bodyPr>
            <a:normAutofit fontScale="90000"/>
          </a:bodyPr>
          <a:lstStyle/>
          <a:p>
            <a:r>
              <a:rPr lang="en-GB" dirty="0"/>
              <a:t>What do I need to learn?</a:t>
            </a:r>
          </a:p>
        </p:txBody>
      </p:sp>
      <p:pic>
        <p:nvPicPr>
          <p:cNvPr id="4" name="Picture 3">
            <a:extLst>
              <a:ext uri="{FF2B5EF4-FFF2-40B4-BE49-F238E27FC236}">
                <a16:creationId xmlns:a16="http://schemas.microsoft.com/office/drawing/2014/main" id="{D405A7B2-050D-4AA7-80FD-979F17A40FC1}"/>
              </a:ext>
            </a:extLst>
          </p:cNvPr>
          <p:cNvPicPr>
            <a:picLocks noChangeAspect="1"/>
          </p:cNvPicPr>
          <p:nvPr/>
        </p:nvPicPr>
        <p:blipFill rotWithShape="1">
          <a:blip r:embed="rId2"/>
          <a:srcRect l="9051" t="26179" r="9051" b="14970"/>
          <a:stretch/>
        </p:blipFill>
        <p:spPr>
          <a:xfrm>
            <a:off x="323528" y="1169466"/>
            <a:ext cx="8280920" cy="3344218"/>
          </a:xfrm>
          <a:prstGeom prst="rect">
            <a:avLst/>
          </a:prstGeom>
        </p:spPr>
      </p:pic>
      <p:pic>
        <p:nvPicPr>
          <p:cNvPr id="3" name="Picture 2" descr="Logo&#10;&#10;Description automatically generated with medium confidence">
            <a:extLst>
              <a:ext uri="{FF2B5EF4-FFF2-40B4-BE49-F238E27FC236}">
                <a16:creationId xmlns:a16="http://schemas.microsoft.com/office/drawing/2014/main" id="{349E7B60-9C85-03B0-8432-502981B30E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81" y="4408214"/>
            <a:ext cx="1296144" cy="692596"/>
          </a:xfrm>
          <a:prstGeom prst="rect">
            <a:avLst/>
          </a:prstGeom>
        </p:spPr>
      </p:pic>
    </p:spTree>
    <p:extLst>
      <p:ext uri="{BB962C8B-B14F-4D97-AF65-F5344CB8AC3E}">
        <p14:creationId xmlns:p14="http://schemas.microsoft.com/office/powerpoint/2010/main" val="2246193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163D8-7103-4ECA-89EC-A7C6D642CB18}"/>
              </a:ext>
            </a:extLst>
          </p:cNvPr>
          <p:cNvSpPr>
            <a:spLocks noGrp="1"/>
          </p:cNvSpPr>
          <p:nvPr>
            <p:ph type="title"/>
          </p:nvPr>
        </p:nvSpPr>
        <p:spPr>
          <a:xfrm>
            <a:off x="107504" y="411510"/>
            <a:ext cx="8856984" cy="507703"/>
          </a:xfrm>
        </p:spPr>
        <p:txBody>
          <a:bodyPr>
            <a:normAutofit fontScale="90000"/>
          </a:bodyPr>
          <a:lstStyle/>
          <a:p>
            <a:r>
              <a:rPr lang="en-GB" dirty="0"/>
              <a:t>What should I be doing?</a:t>
            </a:r>
          </a:p>
        </p:txBody>
      </p:sp>
      <p:sp>
        <p:nvSpPr>
          <p:cNvPr id="4" name="Rounded Rectangle 8">
            <a:extLst>
              <a:ext uri="{FF2B5EF4-FFF2-40B4-BE49-F238E27FC236}">
                <a16:creationId xmlns:a16="http://schemas.microsoft.com/office/drawing/2014/main" id="{57230628-92CB-4C88-B056-152732BA2699}"/>
              </a:ext>
            </a:extLst>
          </p:cNvPr>
          <p:cNvSpPr/>
          <p:nvPr/>
        </p:nvSpPr>
        <p:spPr>
          <a:xfrm>
            <a:off x="179512" y="987574"/>
            <a:ext cx="8784976" cy="104550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00B050"/>
                </a:solidFill>
              </a:rPr>
              <a:t>Reflect </a:t>
            </a:r>
          </a:p>
          <a:p>
            <a:r>
              <a:rPr lang="en-US" sz="1600" dirty="0">
                <a:solidFill>
                  <a:schemeClr val="tx1"/>
                </a:solidFill>
              </a:rPr>
              <a:t>What makes you, you? Think about what is important to you.</a:t>
            </a:r>
          </a:p>
          <a:p>
            <a:r>
              <a:rPr lang="en-US" sz="1600" dirty="0">
                <a:solidFill>
                  <a:schemeClr val="tx1"/>
                </a:solidFill>
              </a:rPr>
              <a:t>When you imagine the best version of you in the future, what do you see? Try a personality quiz.</a:t>
            </a:r>
          </a:p>
        </p:txBody>
      </p:sp>
      <p:sp>
        <p:nvSpPr>
          <p:cNvPr id="5" name="Rounded Rectangle 10">
            <a:extLst>
              <a:ext uri="{FF2B5EF4-FFF2-40B4-BE49-F238E27FC236}">
                <a16:creationId xmlns:a16="http://schemas.microsoft.com/office/drawing/2014/main" id="{5AEC6F1A-8A28-484E-AB14-ABF5B0672225}"/>
              </a:ext>
            </a:extLst>
          </p:cNvPr>
          <p:cNvSpPr/>
          <p:nvPr/>
        </p:nvSpPr>
        <p:spPr>
          <a:xfrm>
            <a:off x="179512" y="2088424"/>
            <a:ext cx="8784976" cy="1045506"/>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C00000"/>
                </a:solidFill>
              </a:rPr>
              <a:t>Be Curious </a:t>
            </a:r>
          </a:p>
          <a:p>
            <a:r>
              <a:rPr lang="en-US" sz="1600" dirty="0">
                <a:solidFill>
                  <a:schemeClr val="tx1"/>
                </a:solidFill>
              </a:rPr>
              <a:t>Find out about people’s jobs and careers. Start by asking the adults you know about what they do at work and how they ended up doing the jobs that they are doing.</a:t>
            </a:r>
          </a:p>
        </p:txBody>
      </p:sp>
      <p:sp>
        <p:nvSpPr>
          <p:cNvPr id="6" name="Rounded Rectangle 11">
            <a:extLst>
              <a:ext uri="{FF2B5EF4-FFF2-40B4-BE49-F238E27FC236}">
                <a16:creationId xmlns:a16="http://schemas.microsoft.com/office/drawing/2014/main" id="{A710955C-1D85-44C7-95C2-91FD7902241B}"/>
              </a:ext>
            </a:extLst>
          </p:cNvPr>
          <p:cNvSpPr/>
          <p:nvPr/>
        </p:nvSpPr>
        <p:spPr>
          <a:xfrm>
            <a:off x="179512" y="3189274"/>
            <a:ext cx="8784976" cy="1045506"/>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0070C0"/>
                </a:solidFill>
              </a:rPr>
              <a:t>Get Involved </a:t>
            </a:r>
          </a:p>
          <a:p>
            <a:r>
              <a:rPr lang="en-US" sz="1600" dirty="0">
                <a:solidFill>
                  <a:schemeClr val="tx1"/>
                </a:solidFill>
              </a:rPr>
              <a:t>You will only find out what you are good at by trying lots of new things.</a:t>
            </a:r>
          </a:p>
          <a:p>
            <a:r>
              <a:rPr lang="en-US" sz="1600" dirty="0">
                <a:solidFill>
                  <a:schemeClr val="tx1"/>
                </a:solidFill>
              </a:rPr>
              <a:t>Be okay with failing, be prepared to learn from mistakes</a:t>
            </a:r>
          </a:p>
        </p:txBody>
      </p:sp>
      <p:pic>
        <p:nvPicPr>
          <p:cNvPr id="3" name="Picture 2" descr="Logo&#10;&#10;Description automatically generated with medium confidence">
            <a:extLst>
              <a:ext uri="{FF2B5EF4-FFF2-40B4-BE49-F238E27FC236}">
                <a16:creationId xmlns:a16="http://schemas.microsoft.com/office/drawing/2014/main" id="{1B288296-C6C0-53E2-651A-030FA4BF6C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81" y="4408214"/>
            <a:ext cx="1296144" cy="692596"/>
          </a:xfrm>
          <a:prstGeom prst="rect">
            <a:avLst/>
          </a:prstGeom>
        </p:spPr>
      </p:pic>
    </p:spTree>
    <p:extLst>
      <p:ext uri="{BB962C8B-B14F-4D97-AF65-F5344CB8AC3E}">
        <p14:creationId xmlns:p14="http://schemas.microsoft.com/office/powerpoint/2010/main" val="2779314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163D8-7103-4ECA-89EC-A7C6D642CB18}"/>
              </a:ext>
            </a:extLst>
          </p:cNvPr>
          <p:cNvSpPr>
            <a:spLocks noGrp="1"/>
          </p:cNvSpPr>
          <p:nvPr>
            <p:ph type="title"/>
          </p:nvPr>
        </p:nvSpPr>
        <p:spPr>
          <a:xfrm>
            <a:off x="107504" y="411510"/>
            <a:ext cx="8856984" cy="507703"/>
          </a:xfrm>
        </p:spPr>
        <p:txBody>
          <a:bodyPr>
            <a:normAutofit fontScale="90000"/>
          </a:bodyPr>
          <a:lstStyle/>
          <a:p>
            <a:r>
              <a:rPr lang="en-GB" dirty="0"/>
              <a:t>What should I be doing?</a:t>
            </a:r>
          </a:p>
        </p:txBody>
      </p:sp>
      <p:sp>
        <p:nvSpPr>
          <p:cNvPr id="4" name="Rounded Rectangle 8">
            <a:extLst>
              <a:ext uri="{FF2B5EF4-FFF2-40B4-BE49-F238E27FC236}">
                <a16:creationId xmlns:a16="http://schemas.microsoft.com/office/drawing/2014/main" id="{57230628-92CB-4C88-B056-152732BA2699}"/>
              </a:ext>
            </a:extLst>
          </p:cNvPr>
          <p:cNvSpPr/>
          <p:nvPr/>
        </p:nvSpPr>
        <p:spPr>
          <a:xfrm>
            <a:off x="179512" y="1059582"/>
            <a:ext cx="8784976" cy="1045506"/>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FFC000"/>
                </a:solidFill>
              </a:rPr>
              <a:t>Be Helpful</a:t>
            </a:r>
          </a:p>
          <a:p>
            <a:r>
              <a:rPr lang="en-US" sz="1600" dirty="0">
                <a:solidFill>
                  <a:schemeClr val="tx1"/>
                </a:solidFill>
              </a:rPr>
              <a:t>There are lots of opportunities in school to show people that you want to help. Your positive attitude will be remembered, and people are more likely to come to you with more ideas of what you can get involved with</a:t>
            </a:r>
          </a:p>
        </p:txBody>
      </p:sp>
      <p:sp>
        <p:nvSpPr>
          <p:cNvPr id="5" name="Rounded Rectangle 10">
            <a:extLst>
              <a:ext uri="{FF2B5EF4-FFF2-40B4-BE49-F238E27FC236}">
                <a16:creationId xmlns:a16="http://schemas.microsoft.com/office/drawing/2014/main" id="{5AEC6F1A-8A28-484E-AB14-ABF5B0672225}"/>
              </a:ext>
            </a:extLst>
          </p:cNvPr>
          <p:cNvSpPr/>
          <p:nvPr/>
        </p:nvSpPr>
        <p:spPr>
          <a:xfrm>
            <a:off x="179512" y="2160432"/>
            <a:ext cx="8784976" cy="1045506"/>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rgbClr val="7030A0"/>
                </a:solidFill>
              </a:rPr>
              <a:t>Become an Entrepreneur</a:t>
            </a:r>
          </a:p>
          <a:p>
            <a:r>
              <a:rPr lang="en-GB" sz="1600" dirty="0">
                <a:solidFill>
                  <a:schemeClr val="tx1"/>
                </a:solidFill>
              </a:rPr>
              <a:t>Raise funds for a charity that is doing work that you care about. Find ways to supplement your pocket money. Get ideas and help from adults that you trust.</a:t>
            </a:r>
          </a:p>
        </p:txBody>
      </p:sp>
      <p:sp>
        <p:nvSpPr>
          <p:cNvPr id="6" name="Rounded Rectangle 11">
            <a:extLst>
              <a:ext uri="{FF2B5EF4-FFF2-40B4-BE49-F238E27FC236}">
                <a16:creationId xmlns:a16="http://schemas.microsoft.com/office/drawing/2014/main" id="{A710955C-1D85-44C7-95C2-91FD7902241B}"/>
              </a:ext>
            </a:extLst>
          </p:cNvPr>
          <p:cNvSpPr/>
          <p:nvPr/>
        </p:nvSpPr>
        <p:spPr>
          <a:xfrm>
            <a:off x="179512" y="3261282"/>
            <a:ext cx="8784976" cy="1045506"/>
          </a:xfrm>
          <a:prstGeom prst="roundRect">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rgbClr val="FF3399"/>
                </a:solidFill>
              </a:rPr>
              <a:t>Watch the news</a:t>
            </a:r>
          </a:p>
          <a:p>
            <a:r>
              <a:rPr lang="en-GB" sz="1600" dirty="0">
                <a:solidFill>
                  <a:schemeClr val="tx1"/>
                </a:solidFill>
              </a:rPr>
              <a:t>News on the TV is more reliable than some of news sources you find online. Find out what is going on in the world around you, and talk to lots of people about it to get different views.</a:t>
            </a:r>
          </a:p>
        </p:txBody>
      </p:sp>
      <p:pic>
        <p:nvPicPr>
          <p:cNvPr id="3" name="Picture 2" descr="Logo&#10;&#10;Description automatically generated with medium confidence">
            <a:extLst>
              <a:ext uri="{FF2B5EF4-FFF2-40B4-BE49-F238E27FC236}">
                <a16:creationId xmlns:a16="http://schemas.microsoft.com/office/drawing/2014/main" id="{C895C5E6-9962-3040-B2B3-307E484360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81" y="4408214"/>
            <a:ext cx="1296144" cy="692596"/>
          </a:xfrm>
          <a:prstGeom prst="rect">
            <a:avLst/>
          </a:prstGeom>
        </p:spPr>
      </p:pic>
    </p:spTree>
    <p:extLst>
      <p:ext uri="{BB962C8B-B14F-4D97-AF65-F5344CB8AC3E}">
        <p14:creationId xmlns:p14="http://schemas.microsoft.com/office/powerpoint/2010/main" val="2045132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163D8-7103-4ECA-89EC-A7C6D642CB18}"/>
              </a:ext>
            </a:extLst>
          </p:cNvPr>
          <p:cNvSpPr>
            <a:spLocks noGrp="1"/>
          </p:cNvSpPr>
          <p:nvPr>
            <p:ph type="title"/>
          </p:nvPr>
        </p:nvSpPr>
        <p:spPr>
          <a:xfrm>
            <a:off x="143508" y="627534"/>
            <a:ext cx="8856984" cy="507703"/>
          </a:xfrm>
        </p:spPr>
        <p:txBody>
          <a:bodyPr>
            <a:normAutofit fontScale="90000"/>
          </a:bodyPr>
          <a:lstStyle/>
          <a:p>
            <a:r>
              <a:rPr lang="en-GB" dirty="0"/>
              <a:t>Who can help me?</a:t>
            </a:r>
          </a:p>
        </p:txBody>
      </p:sp>
      <p:pic>
        <p:nvPicPr>
          <p:cNvPr id="3" name="Picture 2" descr="Logo&#10;&#10;Description automatically generated with medium confidence">
            <a:extLst>
              <a:ext uri="{FF2B5EF4-FFF2-40B4-BE49-F238E27FC236}">
                <a16:creationId xmlns:a16="http://schemas.microsoft.com/office/drawing/2014/main" id="{C895C5E6-9962-3040-B2B3-307E484360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81" y="4408214"/>
            <a:ext cx="1296144" cy="692596"/>
          </a:xfrm>
          <a:prstGeom prst="rect">
            <a:avLst/>
          </a:prstGeom>
        </p:spPr>
      </p:pic>
      <p:sp>
        <p:nvSpPr>
          <p:cNvPr id="8" name="TextBox 7">
            <a:extLst>
              <a:ext uri="{FF2B5EF4-FFF2-40B4-BE49-F238E27FC236}">
                <a16:creationId xmlns:a16="http://schemas.microsoft.com/office/drawing/2014/main" id="{AF94E447-CAC2-5DDF-BDA4-0333C6CF1F73}"/>
              </a:ext>
            </a:extLst>
          </p:cNvPr>
          <p:cNvSpPr txBox="1"/>
          <p:nvPr/>
        </p:nvSpPr>
        <p:spPr>
          <a:xfrm>
            <a:off x="251520" y="1239149"/>
            <a:ext cx="7992888" cy="2092881"/>
          </a:xfrm>
          <a:prstGeom prst="rect">
            <a:avLst/>
          </a:prstGeom>
          <a:noFill/>
        </p:spPr>
        <p:txBody>
          <a:bodyPr wrap="square" rtlCol="0">
            <a:spAutoFit/>
          </a:bodyPr>
          <a:lstStyle/>
          <a:p>
            <a:r>
              <a:rPr lang="en-US" sz="2800" dirty="0">
                <a:latin typeface="Open Sans" pitchFamily="34" charset="0"/>
                <a:ea typeface="Open Sans" pitchFamily="34" charset="0"/>
                <a:cs typeface="Open Sans" pitchFamily="34" charset="0"/>
              </a:rPr>
              <a:t>Come and visit the Careers Café, open all week during lunchtimes in the GLH, review our resources and ask </a:t>
            </a:r>
            <a:r>
              <a:rPr lang="en-US" sz="2800" dirty="0" err="1">
                <a:latin typeface="Open Sans" pitchFamily="34" charset="0"/>
                <a:ea typeface="Open Sans" pitchFamily="34" charset="0"/>
                <a:cs typeface="Open Sans" pitchFamily="34" charset="0"/>
              </a:rPr>
              <a:t>Mrs</a:t>
            </a:r>
            <a:r>
              <a:rPr lang="en-US" sz="2800" dirty="0">
                <a:latin typeface="Open Sans" pitchFamily="34" charset="0"/>
                <a:ea typeface="Open Sans" pitchFamily="34" charset="0"/>
                <a:cs typeface="Open Sans" pitchFamily="34" charset="0"/>
              </a:rPr>
              <a:t> Newstead (Head of Careers) any questions you may have. </a:t>
            </a:r>
          </a:p>
          <a:p>
            <a:endParaRPr lang="en-US" dirty="0">
              <a:latin typeface="Open Sans" pitchFamily="34" charset="0"/>
              <a:ea typeface="Open Sans" pitchFamily="34" charset="0"/>
              <a:cs typeface="Open Sans" pitchFamily="34" charset="0"/>
            </a:endParaRPr>
          </a:p>
        </p:txBody>
      </p:sp>
      <p:sp>
        <p:nvSpPr>
          <p:cNvPr id="9" name="TextBox 8">
            <a:extLst>
              <a:ext uri="{FF2B5EF4-FFF2-40B4-BE49-F238E27FC236}">
                <a16:creationId xmlns:a16="http://schemas.microsoft.com/office/drawing/2014/main" id="{E7478434-0372-8B9D-F900-7A285A56C0E5}"/>
              </a:ext>
            </a:extLst>
          </p:cNvPr>
          <p:cNvSpPr txBox="1"/>
          <p:nvPr/>
        </p:nvSpPr>
        <p:spPr>
          <a:xfrm>
            <a:off x="679853" y="3257861"/>
            <a:ext cx="7992888" cy="1661993"/>
          </a:xfrm>
          <a:prstGeom prst="rect">
            <a:avLst/>
          </a:prstGeom>
          <a:noFill/>
        </p:spPr>
        <p:txBody>
          <a:bodyPr wrap="square" rtlCol="0">
            <a:spAutoFit/>
          </a:bodyPr>
          <a:lstStyle/>
          <a:p>
            <a:pPr algn="ctr"/>
            <a:r>
              <a:rPr lang="en-US" sz="2800" dirty="0">
                <a:latin typeface="Open Sans" pitchFamily="34" charset="0"/>
                <a:ea typeface="Open Sans" pitchFamily="34" charset="0"/>
                <a:cs typeface="Open Sans" pitchFamily="34" charset="0"/>
              </a:rPr>
              <a:t>If you would like a 1:1 appointment to discuss your future, </a:t>
            </a:r>
            <a:r>
              <a:rPr lang="en-GB" sz="2800" dirty="0">
                <a:latin typeface="Open Sans" pitchFamily="34" charset="0"/>
                <a:ea typeface="Open Sans" pitchFamily="34" charset="0"/>
                <a:cs typeface="Open Sans" pitchFamily="34" charset="0"/>
              </a:rPr>
              <a:t>email Mrs Newstead at: </a:t>
            </a:r>
            <a:r>
              <a:rPr lang="en-GB" sz="2800" dirty="0">
                <a:latin typeface="Open Sans" pitchFamily="34" charset="0"/>
                <a:ea typeface="Open Sans" pitchFamily="34" charset="0"/>
                <a:cs typeface="Open Sans" pitchFamily="34" charset="0"/>
                <a:hlinkClick r:id="rId4"/>
              </a:rPr>
              <a:t>NNewstead@ASAChelt.org</a:t>
            </a:r>
            <a:r>
              <a:rPr lang="en-GB" sz="2800" dirty="0">
                <a:latin typeface="Open Sans" pitchFamily="34" charset="0"/>
                <a:ea typeface="Open Sans" pitchFamily="34" charset="0"/>
                <a:cs typeface="Open Sans" pitchFamily="34" charset="0"/>
              </a:rPr>
              <a:t> </a:t>
            </a:r>
            <a:endParaRPr lang="en-US" sz="2800" dirty="0">
              <a:latin typeface="Open Sans" pitchFamily="34" charset="0"/>
              <a:ea typeface="Open Sans" pitchFamily="34" charset="0"/>
              <a:cs typeface="Open Sans" pitchFamily="34" charset="0"/>
            </a:endParaRPr>
          </a:p>
          <a:p>
            <a:endParaRPr lang="en-US" dirty="0">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22017616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dirty="0" smtClean="0">
            <a:latin typeface="Open Sans" pitchFamily="34" charset="0"/>
            <a:ea typeface="Open Sans" pitchFamily="34" charset="0"/>
            <a:cs typeface="Open Sans" pitchFamily="34" charset="0"/>
          </a:defRPr>
        </a:defPPr>
      </a:lstStyle>
    </a:spDef>
    <a:txDef>
      <a:spPr>
        <a:noFill/>
      </a:spPr>
      <a:bodyPr wrap="square" rtlCol="0">
        <a:spAutoFit/>
      </a:bodyPr>
      <a:lstStyle>
        <a:defPPr algn="ctr">
          <a:defRPr dirty="0" smtClean="0">
            <a:latin typeface="Open Sans" pitchFamily="34" charset="0"/>
            <a:ea typeface="Open Sans" pitchFamily="34" charset="0"/>
            <a:cs typeface="Open Sans"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7325</TotalTime>
  <Words>632</Words>
  <Application>Microsoft Macintosh PowerPoint</Application>
  <PresentationFormat>On-screen Show (16:9)</PresentationFormat>
  <Paragraphs>41</Paragraphs>
  <Slides>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Comfortaa</vt:lpstr>
      <vt:lpstr>Open Sans</vt:lpstr>
      <vt:lpstr>Office Theme</vt:lpstr>
      <vt:lpstr>National Careers Week 2023</vt:lpstr>
      <vt:lpstr>‘Career’ describes our journey through life, learning and work. </vt:lpstr>
      <vt:lpstr>What is National Careers Week?</vt:lpstr>
      <vt:lpstr>Careers Guidance</vt:lpstr>
      <vt:lpstr>What do I need to learn?</vt:lpstr>
      <vt:lpstr>What should I be doing?</vt:lpstr>
      <vt:lpstr>What should I be doing?</vt:lpstr>
      <vt:lpstr>Who can help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RM Education</dc:creator>
  <cp:lastModifiedBy>Mrs N Newstead</cp:lastModifiedBy>
  <cp:revision>32</cp:revision>
  <dcterms:created xsi:type="dcterms:W3CDTF">2020-08-18T17:18:47Z</dcterms:created>
  <dcterms:modified xsi:type="dcterms:W3CDTF">2023-03-02T13:10:25Z</dcterms:modified>
</cp:coreProperties>
</file>