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F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7F872B-60DA-1A1F-F429-4300B203273B}" v="1" dt="2023-03-06T13:17:13.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28"/>
  </p:normalViewPr>
  <p:slideViewPr>
    <p:cSldViewPr snapToGrid="0">
      <p:cViewPr varScale="1">
        <p:scale>
          <a:sx n="114" d="100"/>
          <a:sy n="114" d="100"/>
        </p:scale>
        <p:origin x="7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7595ac1e6fc756629c406d76e869d05b733ded4bd1ef9b5c4d7e615758df0615::" providerId="AD" clId="Web-{037F872B-60DA-1A1F-F429-4300B203273B}"/>
    <pc:docChg chg="modSld">
      <pc:chgData name="Guest User" userId="S::urn:spo:anon#7595ac1e6fc756629c406d76e869d05b733ded4bd1ef9b5c4d7e615758df0615::" providerId="AD" clId="Web-{037F872B-60DA-1A1F-F429-4300B203273B}" dt="2023-03-06T13:17:13.381" v="0" actId="1076"/>
      <pc:docMkLst>
        <pc:docMk/>
      </pc:docMkLst>
      <pc:sldChg chg="modSp">
        <pc:chgData name="Guest User" userId="S::urn:spo:anon#7595ac1e6fc756629c406d76e869d05b733ded4bd1ef9b5c4d7e615758df0615::" providerId="AD" clId="Web-{037F872B-60DA-1A1F-F429-4300B203273B}" dt="2023-03-06T13:17:13.381" v="0" actId="1076"/>
        <pc:sldMkLst>
          <pc:docMk/>
          <pc:sldMk cId="3828575192" sldId="258"/>
        </pc:sldMkLst>
        <pc:spChg chg="mod">
          <ac:chgData name="Guest User" userId="S::urn:spo:anon#7595ac1e6fc756629c406d76e869d05b733ded4bd1ef9b5c4d7e615758df0615::" providerId="AD" clId="Web-{037F872B-60DA-1A1F-F429-4300B203273B}" dt="2023-03-06T13:17:13.381" v="0" actId="1076"/>
          <ac:spMkLst>
            <pc:docMk/>
            <pc:sldMk cId="3828575192" sldId="258"/>
            <ac:spMk id="11" creationId="{2B102331-FBAD-0C7C-1F80-67C7163BD9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4137C-1FD5-CBE0-0914-D27B371DA3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73E7784-1D68-9C3B-995E-EF719D3DCE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F40AB28-3AFD-C47C-D16F-BB50A83A957F}"/>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C53022AD-54A5-3ED5-DA70-678405C374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84A5B-C363-0D1B-BB0F-598D311E9834}"/>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151325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F002-FE62-7E43-3BE6-B6B56333B2C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F91FB76-674F-4BE7-C6DE-066C6656E98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D951EF-3FDB-2E32-4798-1DE6CBAC6161}"/>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632903AB-EA40-B327-D205-967BDECFE3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15DD7-2FF3-2E83-1D84-F69476150A20}"/>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1511111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E95D6D-F3AB-706F-D471-3E417A2EF4E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8423314-2DFC-2D67-E116-6F616EB7B44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546501A-CCB3-198F-4704-0260222C1443}"/>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9C8CFD9B-01A3-C2B6-0BD6-71AC7F8A11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09EE1B-5193-B8AB-2413-C69F706BC4F6}"/>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315394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D9AE8-7CB7-937B-8513-76340ABECE5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A43B518-7AEB-5637-F58C-7BECA6BD55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959D3CD-6487-F47C-4D7E-72A12ADC02BA}"/>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839B860E-0C93-E9DD-E66C-E07F4775C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A42D1F-36E8-AA9C-09F3-249E1211B659}"/>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294932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8E9A1-2E21-A19A-DA69-C5EDE00484A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70E6F67-53E9-C1A4-34A6-EC61D709EC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3E2C6A2-E555-4A49-1303-1E2243EADAEB}"/>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0340BB39-D4C4-1E53-CDAE-B514830A30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EDC2CB-1154-5F2E-798D-2F910E5072BA}"/>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140287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EF920-8D7C-7F07-CD43-1971561E261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061A6CD-2B1D-0F3D-6466-4C574121A99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6F8789B-7023-E03E-F640-538DA0EE424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9975D4C-C5C4-A2DA-BFFC-0FAB2CDF7DAA}"/>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6" name="Footer Placeholder 5">
            <a:extLst>
              <a:ext uri="{FF2B5EF4-FFF2-40B4-BE49-F238E27FC236}">
                <a16:creationId xmlns:a16="http://schemas.microsoft.com/office/drawing/2014/main" id="{230CE641-F79B-B795-36F3-0881507EAB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1C546E-7659-2FBE-5970-6BB8EE0F9F63}"/>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365680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2F4F-958C-F3D9-0C3B-8EF93BD9A93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433D73D-8738-04C5-D7DA-E39974BA44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CEFB9F0-2481-F4EC-CB32-E55667BBA8E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6C33495-BCDF-7007-DB2A-D89840E358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21E302C-874F-17E4-BC3E-F8F3B80ECF2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8C16BFE-7E8A-9098-8D5A-975C6C4CA5CF}"/>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8" name="Footer Placeholder 7">
            <a:extLst>
              <a:ext uri="{FF2B5EF4-FFF2-40B4-BE49-F238E27FC236}">
                <a16:creationId xmlns:a16="http://schemas.microsoft.com/office/drawing/2014/main" id="{9033EBAB-4BB2-B21B-1BE3-B4A4023D9F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BAD863-B9BF-1932-869C-B0BE9D054046}"/>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291414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5BC3C-780A-7B13-DFBC-68059ADE66B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E46B375-16B0-E09A-25B0-63465A925E57}"/>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4" name="Footer Placeholder 3">
            <a:extLst>
              <a:ext uri="{FF2B5EF4-FFF2-40B4-BE49-F238E27FC236}">
                <a16:creationId xmlns:a16="http://schemas.microsoft.com/office/drawing/2014/main" id="{D6185147-E5D0-9D9D-8BC7-33684E0F55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2BD9F3-08AA-D77A-9247-88FAEBCEBD65}"/>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285278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23D776-8E0D-6C28-3A8D-3F5E9C7262A8}"/>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3" name="Footer Placeholder 2">
            <a:extLst>
              <a:ext uri="{FF2B5EF4-FFF2-40B4-BE49-F238E27FC236}">
                <a16:creationId xmlns:a16="http://schemas.microsoft.com/office/drawing/2014/main" id="{4D4EB085-8A55-FBF3-4B4B-EB01746B5D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1A03AD-A38E-453E-1CF9-41D654CDC870}"/>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1032259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4C0F4-EBFF-C9CD-FB1C-F152635FE8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0CA4349-A37A-E65B-88A1-6F9F0FFF8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CA143CA-04E1-C0A9-980C-D1F81228D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FFAADEB-B66C-D331-F0E8-CA14A659F43C}"/>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6" name="Footer Placeholder 5">
            <a:extLst>
              <a:ext uri="{FF2B5EF4-FFF2-40B4-BE49-F238E27FC236}">
                <a16:creationId xmlns:a16="http://schemas.microsoft.com/office/drawing/2014/main" id="{714F17E6-478C-9BEA-BC2B-DED2392E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027B3-CA49-B151-1D00-CCBA312B4C7A}"/>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1809305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92D7A-B060-3C7F-6F91-5FC1CF5A160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00D9122-3BC9-A479-39AD-824F93632D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A6301D-AB41-741D-FEA9-7970FA8C7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76BB6BA-62DC-B087-EAD4-E984F153D20C}"/>
              </a:ext>
            </a:extLst>
          </p:cNvPr>
          <p:cNvSpPr>
            <a:spLocks noGrp="1"/>
          </p:cNvSpPr>
          <p:nvPr>
            <p:ph type="dt" sz="half" idx="10"/>
          </p:nvPr>
        </p:nvSpPr>
        <p:spPr/>
        <p:txBody>
          <a:bodyPr/>
          <a:lstStyle/>
          <a:p>
            <a:fld id="{69CC54E9-042A-A049-8EEF-7CC15591A624}" type="datetimeFigureOut">
              <a:rPr lang="en-US" smtClean="0"/>
              <a:t>3/6/2023</a:t>
            </a:fld>
            <a:endParaRPr lang="en-US"/>
          </a:p>
        </p:txBody>
      </p:sp>
      <p:sp>
        <p:nvSpPr>
          <p:cNvPr id="6" name="Footer Placeholder 5">
            <a:extLst>
              <a:ext uri="{FF2B5EF4-FFF2-40B4-BE49-F238E27FC236}">
                <a16:creationId xmlns:a16="http://schemas.microsoft.com/office/drawing/2014/main" id="{AA528AEB-6307-991E-A25B-05F00CCDE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C0DC71-6F6A-DF24-D26C-4C127DFE6B1C}"/>
              </a:ext>
            </a:extLst>
          </p:cNvPr>
          <p:cNvSpPr>
            <a:spLocks noGrp="1"/>
          </p:cNvSpPr>
          <p:nvPr>
            <p:ph type="sldNum" sz="quarter" idx="12"/>
          </p:nvPr>
        </p:nvSpPr>
        <p:spPr/>
        <p:txBody>
          <a:bodyPr/>
          <a:lstStyle/>
          <a:p>
            <a:fld id="{F49EB29D-985E-1547-B85A-638C04002458}" type="slidenum">
              <a:rPr lang="en-US" smtClean="0"/>
              <a:t>‹#›</a:t>
            </a:fld>
            <a:endParaRPr lang="en-US"/>
          </a:p>
        </p:txBody>
      </p:sp>
    </p:spTree>
    <p:extLst>
      <p:ext uri="{BB962C8B-B14F-4D97-AF65-F5344CB8AC3E}">
        <p14:creationId xmlns:p14="http://schemas.microsoft.com/office/powerpoint/2010/main" val="63999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478ED2-EB9B-55BC-1F31-3ED6EB7A71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9A90A92-C352-8FCA-0574-D898184A61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998ED8-0EB2-D91C-A006-631B577885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C54E9-042A-A049-8EEF-7CC15591A624}" type="datetimeFigureOut">
              <a:rPr lang="en-US" smtClean="0"/>
              <a:t>3/6/2023</a:t>
            </a:fld>
            <a:endParaRPr lang="en-US"/>
          </a:p>
        </p:txBody>
      </p:sp>
      <p:sp>
        <p:nvSpPr>
          <p:cNvPr id="5" name="Footer Placeholder 4">
            <a:extLst>
              <a:ext uri="{FF2B5EF4-FFF2-40B4-BE49-F238E27FC236}">
                <a16:creationId xmlns:a16="http://schemas.microsoft.com/office/drawing/2014/main" id="{E9F05DAC-380C-1B97-8358-53A56E747E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67714B-399C-7B73-3807-D184AA3E47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EB29D-985E-1547-B85A-638C04002458}" type="slidenum">
              <a:rPr lang="en-US" smtClean="0"/>
              <a:t>‹#›</a:t>
            </a:fld>
            <a:endParaRPr lang="en-US"/>
          </a:p>
        </p:txBody>
      </p:sp>
    </p:spTree>
    <p:extLst>
      <p:ext uri="{BB962C8B-B14F-4D97-AF65-F5344CB8AC3E}">
        <p14:creationId xmlns:p14="http://schemas.microsoft.com/office/powerpoint/2010/main" val="84297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246128"/>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13" name="TextBox 12">
            <a:extLst>
              <a:ext uri="{FF2B5EF4-FFF2-40B4-BE49-F238E27FC236}">
                <a16:creationId xmlns:a16="http://schemas.microsoft.com/office/drawing/2014/main" id="{EB6D967E-38F2-55C2-0EEA-61ECD4F4560A}"/>
              </a:ext>
            </a:extLst>
          </p:cNvPr>
          <p:cNvSpPr txBox="1"/>
          <p:nvPr/>
        </p:nvSpPr>
        <p:spPr>
          <a:xfrm>
            <a:off x="414723" y="2834343"/>
            <a:ext cx="2999409" cy="400110"/>
          </a:xfrm>
          <a:prstGeom prst="rect">
            <a:avLst/>
          </a:prstGeom>
          <a:noFill/>
        </p:spPr>
        <p:txBody>
          <a:bodyPr wrap="square">
            <a:spAutoFit/>
          </a:bodyPr>
          <a:lstStyle/>
          <a:p>
            <a:pPr algn="l"/>
            <a:r>
              <a:rPr lang="en-GB" sz="2000" b="1" i="0" dirty="0">
                <a:solidFill>
                  <a:srgbClr val="807F84"/>
                </a:solidFill>
                <a:effectLst/>
                <a:latin typeface="ReithSans"/>
              </a:rPr>
              <a:t>What</a:t>
            </a:r>
            <a:r>
              <a:rPr lang="en-GB" sz="2000" b="1" dirty="0">
                <a:solidFill>
                  <a:srgbClr val="807F84"/>
                </a:solidFill>
                <a:latin typeface="ReithSans"/>
              </a:rPr>
              <a:t> is</a:t>
            </a:r>
            <a:r>
              <a:rPr lang="en-GB" sz="2000" b="1" i="0" dirty="0">
                <a:solidFill>
                  <a:srgbClr val="807F84"/>
                </a:solidFill>
                <a:effectLst/>
                <a:latin typeface="ReithSans"/>
              </a:rPr>
              <a:t> the STAR method?</a:t>
            </a:r>
          </a:p>
        </p:txBody>
      </p:sp>
      <p:sp>
        <p:nvSpPr>
          <p:cNvPr id="15" name="TextBox 14">
            <a:extLst>
              <a:ext uri="{FF2B5EF4-FFF2-40B4-BE49-F238E27FC236}">
                <a16:creationId xmlns:a16="http://schemas.microsoft.com/office/drawing/2014/main" id="{347AF6DC-ECA5-CC05-C6A7-C2991E2B1F54}"/>
              </a:ext>
            </a:extLst>
          </p:cNvPr>
          <p:cNvSpPr txBox="1"/>
          <p:nvPr/>
        </p:nvSpPr>
        <p:spPr>
          <a:xfrm>
            <a:off x="414723" y="1948411"/>
            <a:ext cx="11715621" cy="646331"/>
          </a:xfrm>
          <a:prstGeom prst="rect">
            <a:avLst/>
          </a:prstGeom>
          <a:noFill/>
        </p:spPr>
        <p:txBody>
          <a:bodyPr wrap="square">
            <a:spAutoFit/>
          </a:bodyPr>
          <a:lstStyle/>
          <a:p>
            <a:r>
              <a:rPr lang="en-GB" b="1" i="0" dirty="0">
                <a:solidFill>
                  <a:srgbClr val="807F84"/>
                </a:solidFill>
                <a:effectLst/>
                <a:latin typeface="ReithSans"/>
              </a:rPr>
              <a:t>We've all got skills that would be really useful in the workplace, but trying to explain what we're good at can be challenging. How can you show employers that you've got what they're looking for?</a:t>
            </a:r>
            <a:endParaRPr lang="en-US" dirty="0">
              <a:solidFill>
                <a:srgbClr val="807F84"/>
              </a:solidFill>
            </a:endParaRPr>
          </a:p>
        </p:txBody>
      </p:sp>
      <p:sp>
        <p:nvSpPr>
          <p:cNvPr id="17" name="TextBox 16">
            <a:extLst>
              <a:ext uri="{FF2B5EF4-FFF2-40B4-BE49-F238E27FC236}">
                <a16:creationId xmlns:a16="http://schemas.microsoft.com/office/drawing/2014/main" id="{1918E1B5-3A23-D8D1-C3FE-0412E6604297}"/>
              </a:ext>
            </a:extLst>
          </p:cNvPr>
          <p:cNvSpPr txBox="1"/>
          <p:nvPr/>
        </p:nvSpPr>
        <p:spPr>
          <a:xfrm>
            <a:off x="414723" y="3479270"/>
            <a:ext cx="10544331" cy="2585323"/>
          </a:xfrm>
          <a:prstGeom prst="rect">
            <a:avLst/>
          </a:prstGeom>
          <a:noFill/>
        </p:spPr>
        <p:txBody>
          <a:bodyPr wrap="square">
            <a:spAutoFit/>
          </a:bodyPr>
          <a:lstStyle/>
          <a:p>
            <a:pPr algn="l"/>
            <a:r>
              <a:rPr lang="en-GB" b="0" i="0" dirty="0">
                <a:solidFill>
                  <a:srgbClr val="807F84"/>
                </a:solidFill>
                <a:effectLst/>
                <a:latin typeface="ReithSans"/>
              </a:rPr>
              <a:t>One way of explaining your skills is by using the 'STAR method'. This can be a useful approach for CVs, application forms or interviews, for example. It's a way to evidence skills like resilience or time management with concrete examples, rather than just stating that you have them. Using this method, you break down examples of experiences you've had into four sections:</a:t>
            </a:r>
          </a:p>
          <a:p>
            <a:pPr algn="l"/>
            <a:endParaRPr lang="en-GB" b="0" i="0" dirty="0">
              <a:solidFill>
                <a:srgbClr val="807F84"/>
              </a:solidFill>
              <a:effectLst/>
              <a:latin typeface="ReithSans"/>
            </a:endParaRPr>
          </a:p>
          <a:p>
            <a:pPr algn="l"/>
            <a:r>
              <a:rPr lang="en-GB" b="1" i="0" dirty="0">
                <a:solidFill>
                  <a:srgbClr val="807F84"/>
                </a:solidFill>
                <a:effectLst/>
                <a:latin typeface="ReithSans"/>
              </a:rPr>
              <a:t>S</a:t>
            </a:r>
            <a:r>
              <a:rPr lang="en-GB" b="0" i="0" dirty="0">
                <a:solidFill>
                  <a:srgbClr val="807F84"/>
                </a:solidFill>
                <a:effectLst/>
                <a:latin typeface="ReithSans"/>
              </a:rPr>
              <a:t>: Situation – the situation you were in/dealing with</a:t>
            </a:r>
          </a:p>
          <a:p>
            <a:pPr algn="l"/>
            <a:r>
              <a:rPr lang="en-GB" b="1" i="0" dirty="0">
                <a:solidFill>
                  <a:srgbClr val="807F84"/>
                </a:solidFill>
                <a:effectLst/>
                <a:latin typeface="ReithSans"/>
              </a:rPr>
              <a:t>T</a:t>
            </a:r>
            <a:r>
              <a:rPr lang="en-GB" b="0" i="0" dirty="0">
                <a:solidFill>
                  <a:srgbClr val="807F84"/>
                </a:solidFill>
                <a:effectLst/>
                <a:latin typeface="ReithSans"/>
              </a:rPr>
              <a:t>: Task – what you needed to get done</a:t>
            </a:r>
          </a:p>
          <a:p>
            <a:pPr algn="l"/>
            <a:r>
              <a:rPr lang="en-GB" b="1" i="0" dirty="0">
                <a:solidFill>
                  <a:srgbClr val="807F84"/>
                </a:solidFill>
                <a:effectLst/>
                <a:latin typeface="ReithSans"/>
              </a:rPr>
              <a:t>A</a:t>
            </a:r>
            <a:r>
              <a:rPr lang="en-GB" b="0" i="0" dirty="0">
                <a:solidFill>
                  <a:srgbClr val="807F84"/>
                </a:solidFill>
                <a:effectLst/>
                <a:latin typeface="ReithSans"/>
              </a:rPr>
              <a:t>: Action – the action you took to get the task done</a:t>
            </a:r>
          </a:p>
          <a:p>
            <a:pPr algn="l"/>
            <a:r>
              <a:rPr lang="en-GB" b="1" i="0" dirty="0">
                <a:solidFill>
                  <a:srgbClr val="807F84"/>
                </a:solidFill>
                <a:effectLst/>
                <a:latin typeface="ReithSans"/>
              </a:rPr>
              <a:t>R</a:t>
            </a:r>
            <a:r>
              <a:rPr lang="en-GB" b="0" i="0" dirty="0">
                <a:solidFill>
                  <a:srgbClr val="807F84"/>
                </a:solidFill>
                <a:effectLst/>
                <a:latin typeface="ReithSans"/>
              </a:rPr>
              <a:t>: Result – what happened as a result of your actions and the skills you learnt or demonstrated.</a:t>
            </a:r>
          </a:p>
        </p:txBody>
      </p:sp>
    </p:spTree>
    <p:extLst>
      <p:ext uri="{BB962C8B-B14F-4D97-AF65-F5344CB8AC3E}">
        <p14:creationId xmlns:p14="http://schemas.microsoft.com/office/powerpoint/2010/main" val="382857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1063884"/>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17" name="TextBox 16">
            <a:extLst>
              <a:ext uri="{FF2B5EF4-FFF2-40B4-BE49-F238E27FC236}">
                <a16:creationId xmlns:a16="http://schemas.microsoft.com/office/drawing/2014/main" id="{1918E1B5-3A23-D8D1-C3FE-0412E6604297}"/>
              </a:ext>
            </a:extLst>
          </p:cNvPr>
          <p:cNvSpPr txBox="1"/>
          <p:nvPr/>
        </p:nvSpPr>
        <p:spPr>
          <a:xfrm>
            <a:off x="414723" y="2901018"/>
            <a:ext cx="10544331" cy="3139321"/>
          </a:xfrm>
          <a:prstGeom prst="rect">
            <a:avLst/>
          </a:prstGeom>
          <a:noFill/>
        </p:spPr>
        <p:txBody>
          <a:bodyPr wrap="square">
            <a:spAutoFit/>
          </a:bodyPr>
          <a:lstStyle/>
          <a:p>
            <a:pPr algn="l"/>
            <a:r>
              <a:rPr lang="en-GB" b="0" i="0" dirty="0">
                <a:solidFill>
                  <a:srgbClr val="807F84"/>
                </a:solidFill>
                <a:effectLst/>
                <a:latin typeface="ReithSans"/>
              </a:rPr>
              <a:t>Be as specific as you can in the results section. For example, did your actions lead to you getting an award? Or reaching the target amount for a fundraiser? Did you get a return customer? Or encourage a new member to join a group? These are tangible ways to show that you made a difference.</a:t>
            </a:r>
          </a:p>
          <a:p>
            <a:pPr algn="l"/>
            <a:endParaRPr lang="en-GB" b="0" i="0" dirty="0">
              <a:solidFill>
                <a:srgbClr val="807F84"/>
              </a:solidFill>
              <a:effectLst/>
              <a:latin typeface="ReithSans"/>
            </a:endParaRPr>
          </a:p>
          <a:p>
            <a:pPr algn="l"/>
            <a:r>
              <a:rPr lang="en-GB" b="0" i="0" dirty="0">
                <a:solidFill>
                  <a:srgbClr val="807F84"/>
                </a:solidFill>
                <a:effectLst/>
                <a:latin typeface="ReithSans"/>
              </a:rPr>
              <a:t>How much information to give depends on the context. On a CV, you may only have a small space to explain a skill, whereas in an interview you may have chance to go into more detail. In each situation, aim to give enough information to clearly show your accomplishments but not go overboard with the details.</a:t>
            </a:r>
          </a:p>
          <a:p>
            <a:pPr algn="l"/>
            <a:endParaRPr lang="en-GB" dirty="0">
              <a:solidFill>
                <a:srgbClr val="807F84"/>
              </a:solidFill>
              <a:latin typeface="ReithSans"/>
            </a:endParaRPr>
          </a:p>
          <a:p>
            <a:pPr algn="l"/>
            <a:r>
              <a:rPr lang="en-GB" dirty="0">
                <a:solidFill>
                  <a:srgbClr val="807F84"/>
                </a:solidFill>
                <a:latin typeface="ReithSans"/>
              </a:rPr>
              <a:t>Pull together all your experiences and accomplishments into one document. This is something you can start working on a right away, even if you're not applying for courses or jobs yet, to help you remember all your relevant experiences and get used to how to express what you learnt from them.</a:t>
            </a:r>
          </a:p>
        </p:txBody>
      </p:sp>
      <p:sp>
        <p:nvSpPr>
          <p:cNvPr id="3" name="TextBox 2">
            <a:extLst>
              <a:ext uri="{FF2B5EF4-FFF2-40B4-BE49-F238E27FC236}">
                <a16:creationId xmlns:a16="http://schemas.microsoft.com/office/drawing/2014/main" id="{1AEB7BC0-8D5F-4AF9-5F8C-B563C096B3DD}"/>
              </a:ext>
            </a:extLst>
          </p:cNvPr>
          <p:cNvSpPr txBox="1"/>
          <p:nvPr/>
        </p:nvSpPr>
        <p:spPr>
          <a:xfrm>
            <a:off x="414723" y="2102299"/>
            <a:ext cx="6099716" cy="400110"/>
          </a:xfrm>
          <a:prstGeom prst="rect">
            <a:avLst/>
          </a:prstGeom>
          <a:noFill/>
        </p:spPr>
        <p:txBody>
          <a:bodyPr wrap="square">
            <a:spAutoFit/>
          </a:bodyPr>
          <a:lstStyle/>
          <a:p>
            <a:pPr algn="l"/>
            <a:r>
              <a:rPr lang="en-GB" sz="2000" b="1" dirty="0">
                <a:solidFill>
                  <a:srgbClr val="807F84"/>
                </a:solidFill>
                <a:latin typeface="ReithSans"/>
              </a:rPr>
              <a:t>How can I explain my skills?</a:t>
            </a:r>
          </a:p>
        </p:txBody>
      </p:sp>
    </p:spTree>
    <p:extLst>
      <p:ext uri="{BB962C8B-B14F-4D97-AF65-F5344CB8AC3E}">
        <p14:creationId xmlns:p14="http://schemas.microsoft.com/office/powerpoint/2010/main" val="1698252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1063884"/>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3" name="TextBox 2">
            <a:extLst>
              <a:ext uri="{FF2B5EF4-FFF2-40B4-BE49-F238E27FC236}">
                <a16:creationId xmlns:a16="http://schemas.microsoft.com/office/drawing/2014/main" id="{1AEB7BC0-8D5F-4AF9-5F8C-B563C096B3DD}"/>
              </a:ext>
            </a:extLst>
          </p:cNvPr>
          <p:cNvSpPr txBox="1"/>
          <p:nvPr/>
        </p:nvSpPr>
        <p:spPr>
          <a:xfrm>
            <a:off x="395370" y="1925658"/>
            <a:ext cx="5194340" cy="400110"/>
          </a:xfrm>
          <a:prstGeom prst="rect">
            <a:avLst/>
          </a:prstGeom>
          <a:noFill/>
        </p:spPr>
        <p:txBody>
          <a:bodyPr wrap="square">
            <a:spAutoFit/>
          </a:bodyPr>
          <a:lstStyle/>
          <a:p>
            <a:pPr algn="l"/>
            <a:r>
              <a:rPr lang="en-GB" sz="2000" b="1" i="0" dirty="0">
                <a:solidFill>
                  <a:srgbClr val="807F84"/>
                </a:solidFill>
                <a:effectLst/>
                <a:latin typeface="ReithSans"/>
              </a:rPr>
              <a:t>How to explain key skills with the STAR method</a:t>
            </a:r>
          </a:p>
        </p:txBody>
      </p:sp>
      <p:sp>
        <p:nvSpPr>
          <p:cNvPr id="4" name="TextBox 3">
            <a:extLst>
              <a:ext uri="{FF2B5EF4-FFF2-40B4-BE49-F238E27FC236}">
                <a16:creationId xmlns:a16="http://schemas.microsoft.com/office/drawing/2014/main" id="{EB391299-024F-8264-C282-06C4AEFF757B}"/>
              </a:ext>
            </a:extLst>
          </p:cNvPr>
          <p:cNvSpPr txBox="1"/>
          <p:nvPr/>
        </p:nvSpPr>
        <p:spPr>
          <a:xfrm>
            <a:off x="395370" y="2494015"/>
            <a:ext cx="11401259" cy="4247317"/>
          </a:xfrm>
          <a:prstGeom prst="rect">
            <a:avLst/>
          </a:prstGeom>
          <a:noFill/>
        </p:spPr>
        <p:txBody>
          <a:bodyPr wrap="square">
            <a:spAutoFit/>
          </a:bodyPr>
          <a:lstStyle/>
          <a:p>
            <a:pPr algn="l" rtl="0" fontAlgn="t"/>
            <a:r>
              <a:rPr lang="en-GB" b="1" i="0" dirty="0">
                <a:solidFill>
                  <a:srgbClr val="807F84"/>
                </a:solidFill>
                <a:effectLst/>
                <a:latin typeface="ReithSans"/>
              </a:rPr>
              <a:t>Communication</a:t>
            </a:r>
          </a:p>
          <a:p>
            <a:pPr algn="l" rtl="0" fontAlgn="t"/>
            <a:endParaRPr lang="en-GB" b="1" i="0" dirty="0">
              <a:solidFill>
                <a:srgbClr val="807F84"/>
              </a:solidFill>
              <a:effectLst/>
              <a:latin typeface="ReithSans"/>
            </a:endParaRPr>
          </a:p>
          <a:p>
            <a:pPr algn="l" rtl="0" fontAlgn="t"/>
            <a:r>
              <a:rPr lang="en-GB" b="0" i="0" dirty="0">
                <a:solidFill>
                  <a:srgbClr val="807F84"/>
                </a:solidFill>
                <a:effectLst/>
                <a:latin typeface="ReithSans"/>
              </a:rPr>
              <a:t>Samantha works part-time in a retail store on Saturdays, which requires excellent communication skills to talk to customers. She could demonstrate these skills using the STAR method like this:</a:t>
            </a:r>
          </a:p>
          <a:p>
            <a:pPr algn="l" rtl="0" fontAlgn="t"/>
            <a:endParaRPr lang="en-GB" b="0" i="0" dirty="0">
              <a:solidFill>
                <a:srgbClr val="807F84"/>
              </a:solidFill>
              <a:effectLst/>
              <a:latin typeface="ReithSans"/>
            </a:endParaRPr>
          </a:p>
          <a:p>
            <a:pPr algn="l" rtl="0" fontAlgn="t">
              <a:buFont typeface="Arial" panose="020B0604020202020204" pitchFamily="34" charset="0"/>
              <a:buChar char="•"/>
            </a:pPr>
            <a:r>
              <a:rPr lang="en-GB" b="1" i="0" dirty="0">
                <a:solidFill>
                  <a:srgbClr val="807F84"/>
                </a:solidFill>
                <a:effectLst/>
                <a:latin typeface="ReithSans"/>
              </a:rPr>
              <a:t>Situation</a:t>
            </a:r>
            <a:r>
              <a:rPr lang="en-GB" b="0" i="0" dirty="0">
                <a:solidFill>
                  <a:srgbClr val="807F84"/>
                </a:solidFill>
                <a:effectLst/>
                <a:latin typeface="ReithSans"/>
              </a:rPr>
              <a:t> – I work every Saturday in a local retail store. I recently had a customer who was very upset that we didn’t have an item in stock that she wanted to buy for a present.</a:t>
            </a:r>
          </a:p>
          <a:p>
            <a:pPr algn="l" rtl="0" fontAlgn="t">
              <a:buFont typeface="Arial" panose="020B0604020202020204" pitchFamily="34" charset="0"/>
              <a:buChar char="•"/>
            </a:pPr>
            <a:r>
              <a:rPr lang="en-GB" b="1" i="0" dirty="0">
                <a:solidFill>
                  <a:srgbClr val="807F84"/>
                </a:solidFill>
                <a:effectLst/>
                <a:latin typeface="ReithSans"/>
              </a:rPr>
              <a:t>Task</a:t>
            </a:r>
            <a:r>
              <a:rPr lang="en-GB" b="0" i="0" dirty="0">
                <a:solidFill>
                  <a:srgbClr val="807F84"/>
                </a:solidFill>
                <a:effectLst/>
                <a:latin typeface="ReithSans"/>
              </a:rPr>
              <a:t> – I needed to communicate clearly with the customer, keep her calm, empathise with her and see if there were any other ways that I could help her get the item she wanted.</a:t>
            </a:r>
          </a:p>
          <a:p>
            <a:pPr algn="l" rtl="0" fontAlgn="t">
              <a:buFont typeface="Arial" panose="020B0604020202020204" pitchFamily="34" charset="0"/>
              <a:buChar char="•"/>
            </a:pPr>
            <a:r>
              <a:rPr lang="en-GB" b="1" i="0" dirty="0">
                <a:solidFill>
                  <a:srgbClr val="807F84"/>
                </a:solidFill>
                <a:effectLst/>
                <a:latin typeface="ReithSans"/>
              </a:rPr>
              <a:t>Action</a:t>
            </a:r>
            <a:r>
              <a:rPr lang="en-GB" b="0" i="0" dirty="0">
                <a:solidFill>
                  <a:srgbClr val="807F84"/>
                </a:solidFill>
                <a:effectLst/>
                <a:latin typeface="ReithSans"/>
              </a:rPr>
              <a:t> – I reassured the customer that I would do everything in my power to get the item and talked her through my plan of action. I looked at our ordering system to see if any other stores had the product in stock, or if it could be ordered online. Luckily, we had the item in stock at another store so I called the store to reserve it.</a:t>
            </a:r>
          </a:p>
          <a:p>
            <a:pPr algn="l" rtl="0" fontAlgn="t">
              <a:buFont typeface="Arial" panose="020B0604020202020204" pitchFamily="34" charset="0"/>
              <a:buChar char="•"/>
            </a:pPr>
            <a:r>
              <a:rPr lang="en-GB" b="1" i="0" dirty="0">
                <a:solidFill>
                  <a:srgbClr val="807F84"/>
                </a:solidFill>
                <a:effectLst/>
                <a:latin typeface="ReithSans"/>
              </a:rPr>
              <a:t>Result</a:t>
            </a:r>
            <a:r>
              <a:rPr lang="en-GB" b="0" i="0" dirty="0">
                <a:solidFill>
                  <a:srgbClr val="807F84"/>
                </a:solidFill>
                <a:effectLst/>
                <a:latin typeface="ReithSans"/>
              </a:rPr>
              <a:t> – The customer was able to pick up the item at another store that afternoon. She came back to my store the following week to say thank you and made a purchase. She gave some positive feedback to my manager who then awarded me employee of the month.</a:t>
            </a:r>
          </a:p>
        </p:txBody>
      </p:sp>
    </p:spTree>
    <p:extLst>
      <p:ext uri="{BB962C8B-B14F-4D97-AF65-F5344CB8AC3E}">
        <p14:creationId xmlns:p14="http://schemas.microsoft.com/office/powerpoint/2010/main" val="2013739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1063884"/>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3" name="TextBox 2">
            <a:extLst>
              <a:ext uri="{FF2B5EF4-FFF2-40B4-BE49-F238E27FC236}">
                <a16:creationId xmlns:a16="http://schemas.microsoft.com/office/drawing/2014/main" id="{1AEB7BC0-8D5F-4AF9-5F8C-B563C096B3DD}"/>
              </a:ext>
            </a:extLst>
          </p:cNvPr>
          <p:cNvSpPr txBox="1"/>
          <p:nvPr/>
        </p:nvSpPr>
        <p:spPr>
          <a:xfrm>
            <a:off x="395370" y="1925658"/>
            <a:ext cx="5194340" cy="400110"/>
          </a:xfrm>
          <a:prstGeom prst="rect">
            <a:avLst/>
          </a:prstGeom>
          <a:noFill/>
        </p:spPr>
        <p:txBody>
          <a:bodyPr wrap="square">
            <a:spAutoFit/>
          </a:bodyPr>
          <a:lstStyle/>
          <a:p>
            <a:pPr algn="l"/>
            <a:r>
              <a:rPr lang="en-GB" sz="2000" b="1" i="0" dirty="0">
                <a:solidFill>
                  <a:srgbClr val="807F84"/>
                </a:solidFill>
                <a:effectLst/>
                <a:latin typeface="ReithSans"/>
              </a:rPr>
              <a:t>How to explain key skills with the STAR method</a:t>
            </a:r>
          </a:p>
        </p:txBody>
      </p:sp>
      <p:sp>
        <p:nvSpPr>
          <p:cNvPr id="4" name="TextBox 3">
            <a:extLst>
              <a:ext uri="{FF2B5EF4-FFF2-40B4-BE49-F238E27FC236}">
                <a16:creationId xmlns:a16="http://schemas.microsoft.com/office/drawing/2014/main" id="{EB391299-024F-8264-C282-06C4AEFF757B}"/>
              </a:ext>
            </a:extLst>
          </p:cNvPr>
          <p:cNvSpPr txBox="1"/>
          <p:nvPr/>
        </p:nvSpPr>
        <p:spPr>
          <a:xfrm>
            <a:off x="395370" y="2494015"/>
            <a:ext cx="11401259" cy="3970318"/>
          </a:xfrm>
          <a:prstGeom prst="rect">
            <a:avLst/>
          </a:prstGeom>
          <a:noFill/>
        </p:spPr>
        <p:txBody>
          <a:bodyPr wrap="square">
            <a:spAutoFit/>
          </a:bodyPr>
          <a:lstStyle/>
          <a:p>
            <a:pPr algn="l" rtl="0" fontAlgn="t"/>
            <a:r>
              <a:rPr lang="en-GB" b="1" i="0" dirty="0">
                <a:solidFill>
                  <a:srgbClr val="807F84"/>
                </a:solidFill>
                <a:effectLst/>
                <a:latin typeface="ReithSans"/>
              </a:rPr>
              <a:t>Problem-solving</a:t>
            </a:r>
          </a:p>
          <a:p>
            <a:pPr algn="l" rtl="0" fontAlgn="t"/>
            <a:endParaRPr lang="en-GB" b="1" i="0" dirty="0">
              <a:solidFill>
                <a:srgbClr val="807F84"/>
              </a:solidFill>
              <a:effectLst/>
              <a:latin typeface="ReithSans"/>
            </a:endParaRPr>
          </a:p>
          <a:p>
            <a:pPr algn="l" rtl="0" fontAlgn="t"/>
            <a:r>
              <a:rPr lang="en-GB" b="0" i="0" dirty="0">
                <a:solidFill>
                  <a:srgbClr val="807F84"/>
                </a:solidFill>
                <a:effectLst/>
                <a:latin typeface="ReithSans"/>
              </a:rPr>
              <a:t>Jamie and their friends were on an expedition for their Duke of Edinburgh’s Award but they got lost. As the leader of the group, Jamie had to use their problem-solving skills to troubleshoot the dilemma and get them back on track. They could explain the way they demonstrated their skills like this:</a:t>
            </a:r>
          </a:p>
          <a:p>
            <a:pPr algn="l" rtl="0" fontAlgn="t"/>
            <a:endParaRPr lang="en-GB" b="0" i="0" dirty="0">
              <a:solidFill>
                <a:srgbClr val="807F84"/>
              </a:solidFill>
              <a:effectLst/>
              <a:latin typeface="ReithSans"/>
            </a:endParaRPr>
          </a:p>
          <a:p>
            <a:pPr algn="l" rtl="0" fontAlgn="t">
              <a:buFont typeface="Arial" panose="020B0604020202020204" pitchFamily="34" charset="0"/>
              <a:buChar char="•"/>
            </a:pPr>
            <a:r>
              <a:rPr lang="en-GB" b="1" i="0" dirty="0">
                <a:solidFill>
                  <a:srgbClr val="807F84"/>
                </a:solidFill>
                <a:effectLst/>
                <a:latin typeface="ReithSans"/>
              </a:rPr>
              <a:t>Situation</a:t>
            </a:r>
            <a:r>
              <a:rPr lang="en-GB" b="0" i="0" dirty="0">
                <a:solidFill>
                  <a:srgbClr val="807F84"/>
                </a:solidFill>
                <a:effectLst/>
                <a:latin typeface="ReithSans"/>
              </a:rPr>
              <a:t> – Whilst on The Duke of Edinburgh’s Award expedition, my team and I accidentally went off route and got lost.</a:t>
            </a:r>
          </a:p>
          <a:p>
            <a:pPr algn="l" rtl="0" fontAlgn="t">
              <a:buFont typeface="Arial" panose="020B0604020202020204" pitchFamily="34" charset="0"/>
              <a:buChar char="•"/>
            </a:pPr>
            <a:r>
              <a:rPr lang="en-GB" b="1" i="0" dirty="0">
                <a:solidFill>
                  <a:srgbClr val="807F84"/>
                </a:solidFill>
                <a:effectLst/>
                <a:latin typeface="ReithSans"/>
              </a:rPr>
              <a:t>Task</a:t>
            </a:r>
            <a:r>
              <a:rPr lang="en-GB" b="0" i="0" dirty="0">
                <a:solidFill>
                  <a:srgbClr val="807F84"/>
                </a:solidFill>
                <a:effectLst/>
                <a:latin typeface="ReithSans"/>
              </a:rPr>
              <a:t> – As team leader, I needed to make sure we were safe, work out where we were on the map and then try to find a safe passage back to the correct route using my navigation skills.</a:t>
            </a:r>
          </a:p>
          <a:p>
            <a:pPr algn="l" rtl="0" fontAlgn="t">
              <a:buFont typeface="Arial" panose="020B0604020202020204" pitchFamily="34" charset="0"/>
              <a:buChar char="•"/>
            </a:pPr>
            <a:r>
              <a:rPr lang="en-GB" b="1" i="0" dirty="0">
                <a:solidFill>
                  <a:srgbClr val="807F84"/>
                </a:solidFill>
                <a:effectLst/>
                <a:latin typeface="ReithSans"/>
              </a:rPr>
              <a:t>Action</a:t>
            </a:r>
            <a:r>
              <a:rPr lang="en-GB" b="0" i="0" dirty="0">
                <a:solidFill>
                  <a:srgbClr val="807F84"/>
                </a:solidFill>
                <a:effectLst/>
                <a:latin typeface="ReithSans"/>
              </a:rPr>
              <a:t> – I gathered my team and explained what we were going to do. Then I marked a clear passage back to the correct route through the map. As a back up, I left a trail of stones to guide us in case we did get lost again or confused </a:t>
            </a:r>
            <a:r>
              <a:rPr lang="en-GB" b="0" i="0" dirty="0" err="1">
                <a:solidFill>
                  <a:srgbClr val="807F84"/>
                </a:solidFill>
                <a:effectLst/>
                <a:latin typeface="ReithSans"/>
              </a:rPr>
              <a:t>en</a:t>
            </a:r>
            <a:r>
              <a:rPr lang="en-GB" b="0" i="0" dirty="0">
                <a:solidFill>
                  <a:srgbClr val="807F84"/>
                </a:solidFill>
                <a:effectLst/>
                <a:latin typeface="ReithSans"/>
              </a:rPr>
              <a:t> route.</a:t>
            </a:r>
          </a:p>
          <a:p>
            <a:pPr algn="l" rtl="0" fontAlgn="t">
              <a:buFont typeface="Arial" panose="020B0604020202020204" pitchFamily="34" charset="0"/>
              <a:buChar char="•"/>
            </a:pPr>
            <a:r>
              <a:rPr lang="en-GB" b="1" i="0" dirty="0">
                <a:solidFill>
                  <a:srgbClr val="807F84"/>
                </a:solidFill>
                <a:effectLst/>
                <a:latin typeface="ReithSans"/>
              </a:rPr>
              <a:t>Result</a:t>
            </a:r>
            <a:r>
              <a:rPr lang="en-GB" b="0" i="0" dirty="0">
                <a:solidFill>
                  <a:srgbClr val="807F84"/>
                </a:solidFill>
                <a:effectLst/>
                <a:latin typeface="ReithSans"/>
              </a:rPr>
              <a:t> – My team and I made our way back to the correct route together safely. Solving the problem taught me patience and brought us together as a team. I was awarded for my problem-solving and commended by my teachers.</a:t>
            </a:r>
          </a:p>
        </p:txBody>
      </p:sp>
    </p:spTree>
    <p:extLst>
      <p:ext uri="{BB962C8B-B14F-4D97-AF65-F5344CB8AC3E}">
        <p14:creationId xmlns:p14="http://schemas.microsoft.com/office/powerpoint/2010/main" val="349860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1063884"/>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3" name="TextBox 2">
            <a:extLst>
              <a:ext uri="{FF2B5EF4-FFF2-40B4-BE49-F238E27FC236}">
                <a16:creationId xmlns:a16="http://schemas.microsoft.com/office/drawing/2014/main" id="{1AEB7BC0-8D5F-4AF9-5F8C-B563C096B3DD}"/>
              </a:ext>
            </a:extLst>
          </p:cNvPr>
          <p:cNvSpPr txBox="1"/>
          <p:nvPr/>
        </p:nvSpPr>
        <p:spPr>
          <a:xfrm>
            <a:off x="395370" y="1903356"/>
            <a:ext cx="5194340" cy="400110"/>
          </a:xfrm>
          <a:prstGeom prst="rect">
            <a:avLst/>
          </a:prstGeom>
          <a:noFill/>
        </p:spPr>
        <p:txBody>
          <a:bodyPr wrap="square">
            <a:spAutoFit/>
          </a:bodyPr>
          <a:lstStyle/>
          <a:p>
            <a:pPr algn="l"/>
            <a:r>
              <a:rPr lang="en-GB" sz="2000" b="1" i="0" dirty="0">
                <a:solidFill>
                  <a:srgbClr val="807F84"/>
                </a:solidFill>
                <a:effectLst/>
                <a:latin typeface="ReithSans"/>
              </a:rPr>
              <a:t>How to explain key skills with the STAR method</a:t>
            </a:r>
          </a:p>
        </p:txBody>
      </p:sp>
      <p:sp>
        <p:nvSpPr>
          <p:cNvPr id="4" name="TextBox 3">
            <a:extLst>
              <a:ext uri="{FF2B5EF4-FFF2-40B4-BE49-F238E27FC236}">
                <a16:creationId xmlns:a16="http://schemas.microsoft.com/office/drawing/2014/main" id="{EB391299-024F-8264-C282-06C4AEFF757B}"/>
              </a:ext>
            </a:extLst>
          </p:cNvPr>
          <p:cNvSpPr txBox="1"/>
          <p:nvPr/>
        </p:nvSpPr>
        <p:spPr>
          <a:xfrm>
            <a:off x="395370" y="2325768"/>
            <a:ext cx="11401259" cy="4524315"/>
          </a:xfrm>
          <a:prstGeom prst="rect">
            <a:avLst/>
          </a:prstGeom>
          <a:noFill/>
        </p:spPr>
        <p:txBody>
          <a:bodyPr wrap="square">
            <a:spAutoFit/>
          </a:bodyPr>
          <a:lstStyle/>
          <a:p>
            <a:pPr algn="l" rtl="0" fontAlgn="t"/>
            <a:r>
              <a:rPr lang="en-GB" b="1" i="0" dirty="0">
                <a:solidFill>
                  <a:srgbClr val="807F84"/>
                </a:solidFill>
                <a:effectLst/>
                <a:latin typeface="ReithSans"/>
              </a:rPr>
              <a:t>Teamwork</a:t>
            </a:r>
          </a:p>
          <a:p>
            <a:pPr algn="l" rtl="0" fontAlgn="t"/>
            <a:endParaRPr lang="en-GB" b="1" i="0" dirty="0">
              <a:solidFill>
                <a:srgbClr val="807F84"/>
              </a:solidFill>
              <a:effectLst/>
              <a:latin typeface="ReithSans"/>
            </a:endParaRPr>
          </a:p>
          <a:p>
            <a:pPr algn="l" rtl="0" fontAlgn="t"/>
            <a:r>
              <a:rPr lang="en-GB" b="0" i="0" dirty="0">
                <a:solidFill>
                  <a:srgbClr val="807F84"/>
                </a:solidFill>
                <a:effectLst/>
                <a:latin typeface="ReithSans"/>
              </a:rPr>
              <a:t>Keiron and his friends wanted to organise a charity event to raise money for mental health awareness. Kieron helped the group to work together as a team, allocating tasks according to people's strengths and interests but making sure everyone chipped in if others needed help or advice. He could demonstrate the teamwork skills he built like this:</a:t>
            </a:r>
          </a:p>
          <a:p>
            <a:pPr algn="l" rtl="0" fontAlgn="t"/>
            <a:endParaRPr lang="en-GB" b="0" i="0" dirty="0">
              <a:solidFill>
                <a:srgbClr val="807F84"/>
              </a:solidFill>
              <a:effectLst/>
              <a:latin typeface="ReithSans"/>
            </a:endParaRPr>
          </a:p>
          <a:p>
            <a:pPr algn="l" rtl="0" fontAlgn="t">
              <a:buFont typeface="Arial" panose="020B0604020202020204" pitchFamily="34" charset="0"/>
              <a:buChar char="•"/>
            </a:pPr>
            <a:r>
              <a:rPr lang="en-GB" b="1" i="0" dirty="0">
                <a:solidFill>
                  <a:srgbClr val="807F84"/>
                </a:solidFill>
                <a:effectLst/>
                <a:latin typeface="ReithSans"/>
              </a:rPr>
              <a:t>Situation</a:t>
            </a:r>
            <a:r>
              <a:rPr lang="en-GB" b="0" i="0" dirty="0">
                <a:solidFill>
                  <a:srgbClr val="807F84"/>
                </a:solidFill>
                <a:effectLst/>
                <a:latin typeface="ReithSans"/>
              </a:rPr>
              <a:t> – My friends and I wanted to organise a charity event where we could raise money for a mental health charity.</a:t>
            </a:r>
          </a:p>
          <a:p>
            <a:pPr algn="l" rtl="0" fontAlgn="t">
              <a:buFont typeface="Arial" panose="020B0604020202020204" pitchFamily="34" charset="0"/>
              <a:buChar char="•"/>
            </a:pPr>
            <a:r>
              <a:rPr lang="en-GB" b="1" i="0" dirty="0">
                <a:solidFill>
                  <a:srgbClr val="807F84"/>
                </a:solidFill>
                <a:effectLst/>
                <a:latin typeface="ReithSans"/>
              </a:rPr>
              <a:t>Task</a:t>
            </a:r>
            <a:r>
              <a:rPr lang="en-GB" b="0" i="0" dirty="0">
                <a:solidFill>
                  <a:srgbClr val="807F84"/>
                </a:solidFill>
                <a:effectLst/>
                <a:latin typeface="ReithSans"/>
              </a:rPr>
              <a:t> – To ensure that everything ran smoothly and on time, we needed to break down the event into simple tasks which could be split evenly between the team.</a:t>
            </a:r>
          </a:p>
          <a:p>
            <a:pPr algn="l" rtl="0" fontAlgn="t">
              <a:buFont typeface="Arial" panose="020B0604020202020204" pitchFamily="34" charset="0"/>
              <a:buChar char="•"/>
            </a:pPr>
            <a:r>
              <a:rPr lang="en-GB" b="1" i="0" dirty="0">
                <a:solidFill>
                  <a:srgbClr val="807F84"/>
                </a:solidFill>
                <a:effectLst/>
                <a:latin typeface="ReithSans"/>
              </a:rPr>
              <a:t>Action</a:t>
            </a:r>
            <a:r>
              <a:rPr lang="en-GB" b="0" i="0" dirty="0">
                <a:solidFill>
                  <a:srgbClr val="807F84"/>
                </a:solidFill>
                <a:effectLst/>
                <a:latin typeface="ReithSans"/>
              </a:rPr>
              <a:t> – I created a list of all the possible roles and held a team meeting to discuss which ones everyone wanted to do. I assigned everyone their roles based on their feedback and followed up with the actions each person needed to complete. I organised daily meetings and a group chat to keep everyone informed and made sure that, if anyone needed help with their tasks, there was someone there to support them.</a:t>
            </a:r>
          </a:p>
          <a:p>
            <a:pPr algn="l" rtl="0" fontAlgn="t">
              <a:buFont typeface="Arial" panose="020B0604020202020204" pitchFamily="34" charset="0"/>
              <a:buChar char="•"/>
            </a:pPr>
            <a:r>
              <a:rPr lang="en-GB" b="1" i="0" dirty="0">
                <a:solidFill>
                  <a:srgbClr val="807F84"/>
                </a:solidFill>
                <a:effectLst/>
                <a:latin typeface="ReithSans"/>
              </a:rPr>
              <a:t>Result</a:t>
            </a:r>
            <a:r>
              <a:rPr lang="en-GB" b="0" i="0" dirty="0">
                <a:solidFill>
                  <a:srgbClr val="807F84"/>
                </a:solidFill>
                <a:effectLst/>
                <a:latin typeface="ReithSans"/>
              </a:rPr>
              <a:t> – The charity event was a success. We exceeded our target for donations and working as a team meant we were able to draw on our strengths but also learn new things from each other. We achieved so much more together than we would have done working separately.</a:t>
            </a:r>
          </a:p>
        </p:txBody>
      </p:sp>
    </p:spTree>
    <p:extLst>
      <p:ext uri="{BB962C8B-B14F-4D97-AF65-F5344CB8AC3E}">
        <p14:creationId xmlns:p14="http://schemas.microsoft.com/office/powerpoint/2010/main" val="357392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698288"/>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3" name="TextBox 2">
            <a:extLst>
              <a:ext uri="{FF2B5EF4-FFF2-40B4-BE49-F238E27FC236}">
                <a16:creationId xmlns:a16="http://schemas.microsoft.com/office/drawing/2014/main" id="{1AEB7BC0-8D5F-4AF9-5F8C-B563C096B3DD}"/>
              </a:ext>
            </a:extLst>
          </p:cNvPr>
          <p:cNvSpPr txBox="1"/>
          <p:nvPr/>
        </p:nvSpPr>
        <p:spPr>
          <a:xfrm>
            <a:off x="414723" y="1494771"/>
            <a:ext cx="5194340" cy="400110"/>
          </a:xfrm>
          <a:prstGeom prst="rect">
            <a:avLst/>
          </a:prstGeom>
          <a:noFill/>
        </p:spPr>
        <p:txBody>
          <a:bodyPr wrap="square">
            <a:spAutoFit/>
          </a:bodyPr>
          <a:lstStyle/>
          <a:p>
            <a:pPr algn="l"/>
            <a:r>
              <a:rPr lang="en-GB" sz="2000" b="1" i="0" dirty="0">
                <a:solidFill>
                  <a:srgbClr val="807F84"/>
                </a:solidFill>
                <a:effectLst/>
                <a:latin typeface="ReithSans"/>
              </a:rPr>
              <a:t>How to explain key skills with the STAR method</a:t>
            </a:r>
          </a:p>
        </p:txBody>
      </p:sp>
      <p:sp>
        <p:nvSpPr>
          <p:cNvPr id="4" name="TextBox 3">
            <a:extLst>
              <a:ext uri="{FF2B5EF4-FFF2-40B4-BE49-F238E27FC236}">
                <a16:creationId xmlns:a16="http://schemas.microsoft.com/office/drawing/2014/main" id="{EB391299-024F-8264-C282-06C4AEFF757B}"/>
              </a:ext>
            </a:extLst>
          </p:cNvPr>
          <p:cNvSpPr txBox="1"/>
          <p:nvPr/>
        </p:nvSpPr>
        <p:spPr>
          <a:xfrm>
            <a:off x="414723" y="1825854"/>
            <a:ext cx="11401259" cy="5078313"/>
          </a:xfrm>
          <a:prstGeom prst="rect">
            <a:avLst/>
          </a:prstGeom>
          <a:noFill/>
        </p:spPr>
        <p:txBody>
          <a:bodyPr wrap="square">
            <a:spAutoFit/>
          </a:bodyPr>
          <a:lstStyle/>
          <a:p>
            <a:pPr algn="l" rtl="0" fontAlgn="t"/>
            <a:r>
              <a:rPr lang="en-GB" b="1" dirty="0">
                <a:solidFill>
                  <a:srgbClr val="807F84"/>
                </a:solidFill>
                <a:effectLst/>
              </a:rPr>
              <a:t>Innovation</a:t>
            </a:r>
          </a:p>
          <a:p>
            <a:pPr algn="l" rtl="0" fontAlgn="t"/>
            <a:endParaRPr lang="en-GB" b="1" dirty="0">
              <a:solidFill>
                <a:srgbClr val="807F84"/>
              </a:solidFill>
              <a:effectLst/>
            </a:endParaRPr>
          </a:p>
          <a:p>
            <a:pPr algn="l" rtl="0" fontAlgn="t"/>
            <a:r>
              <a:rPr lang="en-GB" dirty="0">
                <a:solidFill>
                  <a:srgbClr val="807F84"/>
                </a:solidFill>
                <a:effectLst/>
              </a:rPr>
              <a:t>Zahra’s grandad runs a coffee shop in the middle of the high street. However, he was losing customers as he didn't have a solid marketing strategy. Zahra used her innovative thinking skills (the ability to think of new ideas) to kick start some social media pages for the business and attract new customers. She could explain the impact of her actions like this:</a:t>
            </a:r>
          </a:p>
          <a:p>
            <a:pPr algn="l" rtl="0" fontAlgn="t"/>
            <a:endParaRPr lang="en-GB" dirty="0">
              <a:solidFill>
                <a:srgbClr val="807F84"/>
              </a:solidFill>
              <a:effectLst/>
            </a:endParaRPr>
          </a:p>
          <a:p>
            <a:pPr algn="l" rtl="0" fontAlgn="t">
              <a:buFont typeface="Arial" panose="020B0604020202020204" pitchFamily="34" charset="0"/>
              <a:buChar char="•"/>
            </a:pPr>
            <a:r>
              <a:rPr lang="en-GB" b="1" dirty="0">
                <a:solidFill>
                  <a:srgbClr val="807F84"/>
                </a:solidFill>
                <a:effectLst/>
              </a:rPr>
              <a:t>Situation</a:t>
            </a:r>
            <a:r>
              <a:rPr lang="en-GB" dirty="0">
                <a:solidFill>
                  <a:srgbClr val="807F84"/>
                </a:solidFill>
                <a:effectLst/>
              </a:rPr>
              <a:t> – My grandad’s coffee shop wasn't doing as well as it could be as not as many people in the local community knew about everything the shop had to offer.</a:t>
            </a:r>
          </a:p>
          <a:p>
            <a:pPr algn="l" rtl="0" fontAlgn="t">
              <a:buFont typeface="Arial" panose="020B0604020202020204" pitchFamily="34" charset="0"/>
              <a:buChar char="•"/>
            </a:pPr>
            <a:r>
              <a:rPr lang="en-GB" b="1" dirty="0">
                <a:solidFill>
                  <a:srgbClr val="807F84"/>
                </a:solidFill>
                <a:effectLst/>
              </a:rPr>
              <a:t>Task</a:t>
            </a:r>
            <a:r>
              <a:rPr lang="en-GB" dirty="0">
                <a:solidFill>
                  <a:srgbClr val="807F84"/>
                </a:solidFill>
                <a:effectLst/>
              </a:rPr>
              <a:t> – I needed to create brand awareness for the shop to attract new customers, especially for the weekend brunch menu.</a:t>
            </a:r>
          </a:p>
          <a:p>
            <a:pPr algn="l" rtl="0" fontAlgn="t">
              <a:buFont typeface="Arial" panose="020B0604020202020204" pitchFamily="34" charset="0"/>
              <a:buChar char="•"/>
            </a:pPr>
            <a:r>
              <a:rPr lang="en-GB" b="1" dirty="0">
                <a:solidFill>
                  <a:srgbClr val="807F84"/>
                </a:solidFill>
                <a:effectLst/>
              </a:rPr>
              <a:t>Action</a:t>
            </a:r>
            <a:r>
              <a:rPr lang="en-GB" dirty="0">
                <a:solidFill>
                  <a:srgbClr val="807F84"/>
                </a:solidFill>
                <a:effectLst/>
              </a:rPr>
              <a:t> – I knew other shops spread the word about their businesses on social media and that it was a great place to reach younger customers. I took photos of the coffee shop and brunch dishes, creating a consistent aesthetic for the shots. I designed a modern logo and created social media pages that could attract local customers to the shop. I also encouraged my grandad to put on a special deal event to celebrate the shop going online and to act as a magnet for more customers.</a:t>
            </a:r>
          </a:p>
          <a:p>
            <a:pPr algn="l" rtl="0" fontAlgn="t">
              <a:buFont typeface="Arial" panose="020B0604020202020204" pitchFamily="34" charset="0"/>
              <a:buChar char="•"/>
            </a:pPr>
            <a:r>
              <a:rPr lang="en-GB" b="1" dirty="0">
                <a:solidFill>
                  <a:srgbClr val="807F84"/>
                </a:solidFill>
                <a:effectLst/>
              </a:rPr>
              <a:t>Result</a:t>
            </a:r>
            <a:r>
              <a:rPr lang="en-GB" dirty="0">
                <a:solidFill>
                  <a:srgbClr val="807F84"/>
                </a:solidFill>
                <a:effectLst/>
              </a:rPr>
              <a:t> – The social media pages went down a treat and brunch booking went up by 50% in the following months. Sales have increased by 60% since then and my grandad has employed me to manage the social accounts! The success of the project has given me more confidence to try other innovative approaches on our social channels going forward.</a:t>
            </a:r>
          </a:p>
        </p:txBody>
      </p:sp>
    </p:spTree>
    <p:extLst>
      <p:ext uri="{BB962C8B-B14F-4D97-AF65-F5344CB8AC3E}">
        <p14:creationId xmlns:p14="http://schemas.microsoft.com/office/powerpoint/2010/main" val="189371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698288"/>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3" name="TextBox 2">
            <a:extLst>
              <a:ext uri="{FF2B5EF4-FFF2-40B4-BE49-F238E27FC236}">
                <a16:creationId xmlns:a16="http://schemas.microsoft.com/office/drawing/2014/main" id="{1AEB7BC0-8D5F-4AF9-5F8C-B563C096B3DD}"/>
              </a:ext>
            </a:extLst>
          </p:cNvPr>
          <p:cNvSpPr txBox="1"/>
          <p:nvPr/>
        </p:nvSpPr>
        <p:spPr>
          <a:xfrm>
            <a:off x="395370" y="1725603"/>
            <a:ext cx="5194340" cy="400110"/>
          </a:xfrm>
          <a:prstGeom prst="rect">
            <a:avLst/>
          </a:prstGeom>
          <a:noFill/>
        </p:spPr>
        <p:txBody>
          <a:bodyPr wrap="square">
            <a:spAutoFit/>
          </a:bodyPr>
          <a:lstStyle/>
          <a:p>
            <a:pPr algn="l"/>
            <a:r>
              <a:rPr lang="en-GB" sz="2000" b="1" i="0" dirty="0">
                <a:solidFill>
                  <a:srgbClr val="807F84"/>
                </a:solidFill>
                <a:effectLst/>
                <a:latin typeface="ReithSans"/>
              </a:rPr>
              <a:t>How to explain key skills with the STAR method</a:t>
            </a:r>
          </a:p>
        </p:txBody>
      </p:sp>
      <p:sp>
        <p:nvSpPr>
          <p:cNvPr id="4" name="TextBox 3">
            <a:extLst>
              <a:ext uri="{FF2B5EF4-FFF2-40B4-BE49-F238E27FC236}">
                <a16:creationId xmlns:a16="http://schemas.microsoft.com/office/drawing/2014/main" id="{EB391299-024F-8264-C282-06C4AEFF757B}"/>
              </a:ext>
            </a:extLst>
          </p:cNvPr>
          <p:cNvSpPr txBox="1"/>
          <p:nvPr/>
        </p:nvSpPr>
        <p:spPr>
          <a:xfrm>
            <a:off x="395370" y="2056686"/>
            <a:ext cx="11401259" cy="4801314"/>
          </a:xfrm>
          <a:prstGeom prst="rect">
            <a:avLst/>
          </a:prstGeom>
          <a:noFill/>
        </p:spPr>
        <p:txBody>
          <a:bodyPr wrap="square">
            <a:spAutoFit/>
          </a:bodyPr>
          <a:lstStyle/>
          <a:p>
            <a:pPr algn="l" rtl="0" fontAlgn="t"/>
            <a:r>
              <a:rPr lang="en-GB" b="1" i="0" dirty="0">
                <a:solidFill>
                  <a:srgbClr val="807F84"/>
                </a:solidFill>
                <a:effectLst/>
                <a:latin typeface="ReithSans"/>
              </a:rPr>
              <a:t>Creativity</a:t>
            </a:r>
          </a:p>
          <a:p>
            <a:pPr algn="l" rtl="0" fontAlgn="t"/>
            <a:endParaRPr lang="en-GB" b="1" i="0" dirty="0">
              <a:solidFill>
                <a:srgbClr val="807F84"/>
              </a:solidFill>
              <a:effectLst/>
              <a:latin typeface="ReithSans"/>
            </a:endParaRPr>
          </a:p>
          <a:p>
            <a:pPr algn="l" rtl="0" fontAlgn="t"/>
            <a:r>
              <a:rPr lang="en-GB" b="0" i="0" dirty="0">
                <a:solidFill>
                  <a:srgbClr val="807F84"/>
                </a:solidFill>
                <a:effectLst/>
                <a:latin typeface="ReithSans"/>
              </a:rPr>
              <a:t>Ria’s dream job is to become a fashion designer. After hearing from a fashion designer at her school’s careers day, she decided to create her own mini fashion line to show her creative flare for any future courses or interviews. She could summarise how she showed her creativity like this:</a:t>
            </a:r>
          </a:p>
          <a:p>
            <a:pPr algn="l" rtl="0" fontAlgn="t"/>
            <a:endParaRPr lang="en-GB" b="0" i="0" dirty="0">
              <a:solidFill>
                <a:srgbClr val="807F84"/>
              </a:solidFill>
              <a:effectLst/>
              <a:latin typeface="ReithSans"/>
            </a:endParaRPr>
          </a:p>
          <a:p>
            <a:pPr algn="l" rtl="0" fontAlgn="t">
              <a:buFont typeface="Arial" panose="020B0604020202020204" pitchFamily="34" charset="0"/>
              <a:buChar char="•"/>
            </a:pPr>
            <a:r>
              <a:rPr lang="en-GB" b="1" i="0" dirty="0">
                <a:solidFill>
                  <a:srgbClr val="807F84"/>
                </a:solidFill>
                <a:effectLst/>
                <a:latin typeface="ReithSans"/>
              </a:rPr>
              <a:t>Situation</a:t>
            </a:r>
            <a:r>
              <a:rPr lang="en-GB" b="0" i="0" dirty="0">
                <a:solidFill>
                  <a:srgbClr val="807F84"/>
                </a:solidFill>
                <a:effectLst/>
                <a:latin typeface="ReithSans"/>
              </a:rPr>
              <a:t> – I hope to become a fashion designer one day. I'm passionate about the fashion industry and was inspired by a fashion designer who came to visit my school. I wanted to do something to put all my creative ideas into practice.</a:t>
            </a:r>
          </a:p>
          <a:p>
            <a:pPr algn="l" rtl="0" fontAlgn="t">
              <a:buFont typeface="Arial" panose="020B0604020202020204" pitchFamily="34" charset="0"/>
              <a:buChar char="•"/>
            </a:pPr>
            <a:r>
              <a:rPr lang="en-GB" b="1" i="0" dirty="0">
                <a:solidFill>
                  <a:srgbClr val="807F84"/>
                </a:solidFill>
                <a:effectLst/>
                <a:latin typeface="ReithSans"/>
              </a:rPr>
              <a:t>Task</a:t>
            </a:r>
            <a:r>
              <a:rPr lang="en-GB" b="0" i="0" dirty="0">
                <a:solidFill>
                  <a:srgbClr val="807F84"/>
                </a:solidFill>
                <a:effectLst/>
                <a:latin typeface="ReithSans"/>
              </a:rPr>
              <a:t> – I decided to create my own fashion line of T-shirts to get hands-on experience and start building a portfolio of work.</a:t>
            </a:r>
          </a:p>
          <a:p>
            <a:pPr algn="l" rtl="0" fontAlgn="t">
              <a:buFont typeface="Arial" panose="020B0604020202020204" pitchFamily="34" charset="0"/>
              <a:buChar char="•"/>
            </a:pPr>
            <a:r>
              <a:rPr lang="en-GB" b="1" i="0" dirty="0">
                <a:solidFill>
                  <a:srgbClr val="807F84"/>
                </a:solidFill>
                <a:effectLst/>
                <a:latin typeface="ReithSans"/>
              </a:rPr>
              <a:t>Action</a:t>
            </a:r>
            <a:r>
              <a:rPr lang="en-GB" b="0" i="0" dirty="0">
                <a:solidFill>
                  <a:srgbClr val="807F84"/>
                </a:solidFill>
                <a:effectLst/>
                <a:latin typeface="ReithSans"/>
              </a:rPr>
              <a:t> – I created designs and gathered peer feedback to see which were most popular. I then found a retailer to buy my materials and made the T-shirts by hand using my sewing skills. I made sure to make a range of different sizes so everyone would be able to buy my tops. To get the word out about my brand, I created a social media page to attract potential customers and arrange sales.</a:t>
            </a:r>
          </a:p>
          <a:p>
            <a:pPr algn="l" rtl="0" fontAlgn="t">
              <a:buFont typeface="Arial" panose="020B0604020202020204" pitchFamily="34" charset="0"/>
              <a:buChar char="•"/>
            </a:pPr>
            <a:r>
              <a:rPr lang="en-GB" b="1" i="0" dirty="0">
                <a:solidFill>
                  <a:srgbClr val="807F84"/>
                </a:solidFill>
                <a:effectLst/>
                <a:latin typeface="ReithSans"/>
              </a:rPr>
              <a:t>Result</a:t>
            </a:r>
            <a:r>
              <a:rPr lang="en-GB" b="0" i="0" dirty="0">
                <a:solidFill>
                  <a:srgbClr val="807F84"/>
                </a:solidFill>
                <a:effectLst/>
                <a:latin typeface="ReithSans"/>
              </a:rPr>
              <a:t> – I was able to sell my stock of T-shirts online and some customers commissioned me to make some bespoke designs for them too. It was great fun to be creative and it's given me a taster of this field, which has increased my passion to pursue a career in fashion.</a:t>
            </a:r>
          </a:p>
        </p:txBody>
      </p:sp>
    </p:spTree>
    <p:extLst>
      <p:ext uri="{BB962C8B-B14F-4D97-AF65-F5344CB8AC3E}">
        <p14:creationId xmlns:p14="http://schemas.microsoft.com/office/powerpoint/2010/main" val="409536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sign&#10;&#10;Description automatically generated">
            <a:extLst>
              <a:ext uri="{FF2B5EF4-FFF2-40B4-BE49-F238E27FC236}">
                <a16:creationId xmlns:a16="http://schemas.microsoft.com/office/drawing/2014/main" id="{83FCB2C9-CA88-956E-2D0B-CEC92140A54C}"/>
              </a:ext>
            </a:extLst>
          </p:cNvPr>
          <p:cNvPicPr>
            <a:picLocks noChangeAspect="1"/>
          </p:cNvPicPr>
          <p:nvPr/>
        </p:nvPicPr>
        <p:blipFill>
          <a:blip r:embed="rId2"/>
          <a:stretch>
            <a:fillRect/>
          </a:stretch>
        </p:blipFill>
        <p:spPr>
          <a:xfrm>
            <a:off x="273878" y="186082"/>
            <a:ext cx="2999409" cy="1312241"/>
          </a:xfrm>
          <a:prstGeom prst="rect">
            <a:avLst/>
          </a:prstGeom>
        </p:spPr>
      </p:pic>
      <p:pic>
        <p:nvPicPr>
          <p:cNvPr id="8" name="Picture 7" descr="Logo&#10;&#10;Description automatically generated with medium confidence">
            <a:extLst>
              <a:ext uri="{FF2B5EF4-FFF2-40B4-BE49-F238E27FC236}">
                <a16:creationId xmlns:a16="http://schemas.microsoft.com/office/drawing/2014/main" id="{F0FB1F50-872D-937A-18AC-9CD6DD8ACC0E}"/>
              </a:ext>
            </a:extLst>
          </p:cNvPr>
          <p:cNvPicPr>
            <a:picLocks noChangeAspect="1"/>
          </p:cNvPicPr>
          <p:nvPr/>
        </p:nvPicPr>
        <p:blipFill>
          <a:blip r:embed="rId3"/>
          <a:stretch>
            <a:fillRect/>
          </a:stretch>
        </p:blipFill>
        <p:spPr>
          <a:xfrm>
            <a:off x="9544601" y="281056"/>
            <a:ext cx="2271381" cy="1213715"/>
          </a:xfrm>
          <a:prstGeom prst="rect">
            <a:avLst/>
          </a:prstGeom>
        </p:spPr>
      </p:pic>
      <p:sp>
        <p:nvSpPr>
          <p:cNvPr id="11" name="TextBox 10">
            <a:extLst>
              <a:ext uri="{FF2B5EF4-FFF2-40B4-BE49-F238E27FC236}">
                <a16:creationId xmlns:a16="http://schemas.microsoft.com/office/drawing/2014/main" id="{2B102331-FBAD-0C7C-1F80-67C7163BD9E6}"/>
              </a:ext>
            </a:extLst>
          </p:cNvPr>
          <p:cNvSpPr txBox="1"/>
          <p:nvPr/>
        </p:nvSpPr>
        <p:spPr>
          <a:xfrm>
            <a:off x="3930585" y="698288"/>
            <a:ext cx="4956717" cy="861774"/>
          </a:xfrm>
          <a:prstGeom prst="rect">
            <a:avLst/>
          </a:prstGeom>
          <a:noFill/>
        </p:spPr>
        <p:txBody>
          <a:bodyPr wrap="square">
            <a:spAutoFit/>
          </a:bodyPr>
          <a:lstStyle/>
          <a:p>
            <a:pPr algn="l"/>
            <a:r>
              <a:rPr lang="en-GB" sz="5000" b="1" dirty="0">
                <a:solidFill>
                  <a:srgbClr val="807F84"/>
                </a:solidFill>
                <a:latin typeface="ReithSans"/>
              </a:rPr>
              <a:t>T</a:t>
            </a:r>
            <a:r>
              <a:rPr lang="en-GB" sz="5000" b="1" i="0" dirty="0">
                <a:solidFill>
                  <a:srgbClr val="807F84"/>
                </a:solidFill>
                <a:effectLst/>
                <a:latin typeface="ReithSans"/>
              </a:rPr>
              <a:t>he STAR method</a:t>
            </a:r>
          </a:p>
        </p:txBody>
      </p:sp>
      <p:sp>
        <p:nvSpPr>
          <p:cNvPr id="5" name="TextBox 4">
            <a:extLst>
              <a:ext uri="{FF2B5EF4-FFF2-40B4-BE49-F238E27FC236}">
                <a16:creationId xmlns:a16="http://schemas.microsoft.com/office/drawing/2014/main" id="{3D619716-C024-D13A-9CB1-FD930F9194F1}"/>
              </a:ext>
            </a:extLst>
          </p:cNvPr>
          <p:cNvSpPr txBox="1"/>
          <p:nvPr/>
        </p:nvSpPr>
        <p:spPr>
          <a:xfrm>
            <a:off x="743414" y="1906524"/>
            <a:ext cx="10705171" cy="1631216"/>
          </a:xfrm>
          <a:prstGeom prst="rect">
            <a:avLst/>
          </a:prstGeom>
          <a:noFill/>
        </p:spPr>
        <p:txBody>
          <a:bodyPr wrap="square">
            <a:spAutoFit/>
          </a:bodyPr>
          <a:lstStyle/>
          <a:p>
            <a:pPr algn="ctr"/>
            <a:r>
              <a:rPr lang="en-GB" sz="5000" b="1" i="0" dirty="0">
                <a:solidFill>
                  <a:srgbClr val="807F84"/>
                </a:solidFill>
                <a:effectLst/>
                <a:latin typeface="ReithSans"/>
              </a:rPr>
              <a:t>What have you done recently that you could explain using the STAR method?</a:t>
            </a:r>
            <a:endParaRPr lang="en-US" sz="5000" dirty="0">
              <a:solidFill>
                <a:srgbClr val="807F84"/>
              </a:solidFill>
            </a:endParaRPr>
          </a:p>
        </p:txBody>
      </p:sp>
      <p:pic>
        <p:nvPicPr>
          <p:cNvPr id="1026" name="Picture 2" descr="Free Gold Star Images, Download Free Gold Star Images png ...">
            <a:extLst>
              <a:ext uri="{FF2B5EF4-FFF2-40B4-BE49-F238E27FC236}">
                <a16:creationId xmlns:a16="http://schemas.microsoft.com/office/drawing/2014/main" id="{341BF6FD-11BA-6239-552B-5BAA60E4F1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522" y="3669345"/>
            <a:ext cx="3118934" cy="3118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284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1681</Words>
  <Application>Microsoft Office PowerPoint</Application>
  <PresentationFormat>Widescreen</PresentationFormat>
  <Paragraphs>68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N Newstead</dc:creator>
  <cp:lastModifiedBy>Mrs N Newstead</cp:lastModifiedBy>
  <cp:revision>4</cp:revision>
  <dcterms:created xsi:type="dcterms:W3CDTF">2023-03-02T15:26:59Z</dcterms:created>
  <dcterms:modified xsi:type="dcterms:W3CDTF">2023-03-06T13:17:13Z</dcterms:modified>
</cp:coreProperties>
</file>