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4C82"/>
    <a:srgbClr val="724D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07"/>
    <p:restoredTop sz="94755"/>
  </p:normalViewPr>
  <p:slideViewPr>
    <p:cSldViewPr snapToGrid="0" snapToObjects="1">
      <p:cViewPr varScale="1">
        <p:scale>
          <a:sx n="54" d="100"/>
          <a:sy n="54" d="100"/>
        </p:scale>
        <p:origin x="29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81378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373335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0851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0539F8-36CC-B046-A9DA-4E088B096F4E}"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70113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60539F8-36CC-B046-A9DA-4E088B096F4E}"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15075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60539F8-36CC-B046-A9DA-4E088B096F4E}"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63389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60539F8-36CC-B046-A9DA-4E088B096F4E}"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42496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60539F8-36CC-B046-A9DA-4E088B096F4E}"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38753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539F8-36CC-B046-A9DA-4E088B096F4E}"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93080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F60539F8-36CC-B046-A9DA-4E088B096F4E}"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148088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F60539F8-36CC-B046-A9DA-4E088B096F4E}"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2D47F-3288-4148-A6A0-4245BDFB8625}" type="slidenum">
              <a:rPr lang="en-US" smtClean="0"/>
              <a:t>‹#›</a:t>
            </a:fld>
            <a:endParaRPr lang="en-US"/>
          </a:p>
        </p:txBody>
      </p:sp>
    </p:spTree>
    <p:extLst>
      <p:ext uri="{BB962C8B-B14F-4D97-AF65-F5344CB8AC3E}">
        <p14:creationId xmlns:p14="http://schemas.microsoft.com/office/powerpoint/2010/main" val="225504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60539F8-36CC-B046-A9DA-4E088B096F4E}" type="datetimeFigureOut">
              <a:rPr lang="en-US" smtClean="0"/>
              <a:t>2/8/2021</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192D47F-3288-4148-A6A0-4245BDFB8625}" type="slidenum">
              <a:rPr lang="en-US" smtClean="0"/>
              <a:t>‹#›</a:t>
            </a:fld>
            <a:endParaRPr lang="en-US"/>
          </a:p>
        </p:txBody>
      </p:sp>
    </p:spTree>
    <p:extLst>
      <p:ext uri="{BB962C8B-B14F-4D97-AF65-F5344CB8AC3E}">
        <p14:creationId xmlns:p14="http://schemas.microsoft.com/office/powerpoint/2010/main" val="4236439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ain@asachelt.org"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asachelt.org/sixthformapplicatio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678D54-D2D1-654B-8F9E-81139F7E0524}"/>
              </a:ext>
            </a:extLst>
          </p:cNvPr>
          <p:cNvSpPr txBox="1"/>
          <p:nvPr/>
        </p:nvSpPr>
        <p:spPr>
          <a:xfrm>
            <a:off x="277790" y="1273217"/>
            <a:ext cx="2928397" cy="369332"/>
          </a:xfrm>
          <a:prstGeom prst="rect">
            <a:avLst/>
          </a:prstGeom>
          <a:noFill/>
        </p:spPr>
        <p:txBody>
          <a:bodyPr wrap="square" rtlCol="0">
            <a:spAutoFit/>
          </a:bodyPr>
          <a:lstStyle/>
          <a:p>
            <a:r>
              <a:rPr lang="en-US" dirty="0">
                <a:solidFill>
                  <a:srgbClr val="724D81"/>
                </a:solidFill>
              </a:rPr>
              <a:t>Sixth Form Application Form</a:t>
            </a:r>
          </a:p>
        </p:txBody>
      </p:sp>
      <p:pic>
        <p:nvPicPr>
          <p:cNvPr id="6" name="Picture 5" descr="A picture containing text&#10;&#10;Description automatically generated">
            <a:extLst>
              <a:ext uri="{FF2B5EF4-FFF2-40B4-BE49-F238E27FC236}">
                <a16:creationId xmlns:a16="http://schemas.microsoft.com/office/drawing/2014/main" id="{B2338134-BD7F-F843-9EE1-302EA6532BE9}"/>
              </a:ext>
            </a:extLst>
          </p:cNvPr>
          <p:cNvPicPr>
            <a:picLocks noChangeAspect="1"/>
          </p:cNvPicPr>
          <p:nvPr/>
        </p:nvPicPr>
        <p:blipFill>
          <a:blip r:embed="rId2"/>
          <a:stretch>
            <a:fillRect/>
          </a:stretch>
        </p:blipFill>
        <p:spPr>
          <a:xfrm>
            <a:off x="297385" y="306256"/>
            <a:ext cx="1663700" cy="889000"/>
          </a:xfrm>
          <a:prstGeom prst="rect">
            <a:avLst/>
          </a:prstGeom>
        </p:spPr>
      </p:pic>
      <p:sp>
        <p:nvSpPr>
          <p:cNvPr id="7" name="TextBox 6">
            <a:extLst>
              <a:ext uri="{FF2B5EF4-FFF2-40B4-BE49-F238E27FC236}">
                <a16:creationId xmlns:a16="http://schemas.microsoft.com/office/drawing/2014/main" id="{84295349-4774-5047-BC23-0A65B40095F8}"/>
              </a:ext>
            </a:extLst>
          </p:cNvPr>
          <p:cNvSpPr txBox="1"/>
          <p:nvPr/>
        </p:nvSpPr>
        <p:spPr>
          <a:xfrm>
            <a:off x="2106593" y="324089"/>
            <a:ext cx="5210014" cy="830997"/>
          </a:xfrm>
          <a:prstGeom prst="rect">
            <a:avLst/>
          </a:prstGeom>
          <a:noFill/>
        </p:spPr>
        <p:txBody>
          <a:bodyPr wrap="square" rtlCol="0">
            <a:spAutoFit/>
          </a:bodyPr>
          <a:lstStyle/>
          <a:p>
            <a:r>
              <a:rPr lang="en-US" sz="1200" dirty="0"/>
              <a:t>Please return your application to </a:t>
            </a:r>
            <a:r>
              <a:rPr lang="en-US" sz="1200" dirty="0">
                <a:hlinkClick r:id="rId3"/>
              </a:rPr>
              <a:t>ccain@asachelt.org</a:t>
            </a:r>
            <a:r>
              <a:rPr lang="en-US" sz="1200" dirty="0"/>
              <a:t> or send to </a:t>
            </a:r>
          </a:p>
          <a:p>
            <a:r>
              <a:rPr lang="en-US" sz="1200" dirty="0"/>
              <a:t>Mrs. C Cain, All Saints’ Academy, Blaisdon Way, Cheltenham, GL51 0WH.</a:t>
            </a:r>
          </a:p>
          <a:p>
            <a:r>
              <a:rPr lang="en-US" sz="1200" dirty="0"/>
              <a:t>Alternatively you can also complete an electronic version of the application form by visiting our website </a:t>
            </a:r>
            <a:r>
              <a:rPr lang="en-US" sz="1200" dirty="0">
                <a:hlinkClick r:id="rId4"/>
              </a:rPr>
              <a:t>www.asachelt.org/sixthformapplication</a:t>
            </a:r>
            <a:endParaRPr lang="en-US" sz="1200" dirty="0"/>
          </a:p>
        </p:txBody>
      </p:sp>
      <p:sp>
        <p:nvSpPr>
          <p:cNvPr id="8" name="Rectangle 7">
            <a:extLst>
              <a:ext uri="{FF2B5EF4-FFF2-40B4-BE49-F238E27FC236}">
                <a16:creationId xmlns:a16="http://schemas.microsoft.com/office/drawing/2014/main" id="{CF271631-9258-834B-91E9-63F8BB90919F}"/>
              </a:ext>
            </a:extLst>
          </p:cNvPr>
          <p:cNvSpPr/>
          <p:nvPr/>
        </p:nvSpPr>
        <p:spPr>
          <a:xfrm>
            <a:off x="2118164" y="277790"/>
            <a:ext cx="5162312" cy="891253"/>
          </a:xfrm>
          <a:prstGeom prst="rect">
            <a:avLst/>
          </a:prstGeom>
          <a:solidFill>
            <a:srgbClr val="734C82">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Table 12">
            <a:extLst>
              <a:ext uri="{FF2B5EF4-FFF2-40B4-BE49-F238E27FC236}">
                <a16:creationId xmlns:a16="http://schemas.microsoft.com/office/drawing/2014/main" id="{F7093B59-235B-9442-93FD-C3BCE0769EE1}"/>
              </a:ext>
            </a:extLst>
          </p:cNvPr>
          <p:cNvGraphicFramePr>
            <a:graphicFrameLocks noGrp="1"/>
          </p:cNvGraphicFramePr>
          <p:nvPr>
            <p:extLst>
              <p:ext uri="{D42A27DB-BD31-4B8C-83A1-F6EECF244321}">
                <p14:modId xmlns:p14="http://schemas.microsoft.com/office/powerpoint/2010/main" val="1989595068"/>
              </p:ext>
            </p:extLst>
          </p:nvPr>
        </p:nvGraphicFramePr>
        <p:xfrm>
          <a:off x="335280" y="1668546"/>
          <a:ext cx="6939281" cy="3624812"/>
        </p:xfrm>
        <a:graphic>
          <a:graphicData uri="http://schemas.openxmlformats.org/drawingml/2006/table">
            <a:tbl>
              <a:tblPr/>
              <a:tblGrid>
                <a:gridCol w="990488">
                  <a:extLst>
                    <a:ext uri="{9D8B030D-6E8A-4147-A177-3AD203B41FA5}">
                      <a16:colId xmlns:a16="http://schemas.microsoft.com/office/drawing/2014/main" val="1935709040"/>
                    </a:ext>
                  </a:extLst>
                </a:gridCol>
                <a:gridCol w="2344352">
                  <a:extLst>
                    <a:ext uri="{9D8B030D-6E8A-4147-A177-3AD203B41FA5}">
                      <a16:colId xmlns:a16="http://schemas.microsoft.com/office/drawing/2014/main" val="3516684679"/>
                    </a:ext>
                  </a:extLst>
                </a:gridCol>
                <a:gridCol w="1260089">
                  <a:extLst>
                    <a:ext uri="{9D8B030D-6E8A-4147-A177-3AD203B41FA5}">
                      <a16:colId xmlns:a16="http://schemas.microsoft.com/office/drawing/2014/main" val="1737126186"/>
                    </a:ext>
                  </a:extLst>
                </a:gridCol>
                <a:gridCol w="2344352">
                  <a:extLst>
                    <a:ext uri="{9D8B030D-6E8A-4147-A177-3AD203B41FA5}">
                      <a16:colId xmlns:a16="http://schemas.microsoft.com/office/drawing/2014/main" val="3522985027"/>
                    </a:ext>
                  </a:extLst>
                </a:gridCol>
              </a:tblGrid>
              <a:tr h="185491">
                <a:tc gridSpan="2">
                  <a:txBody>
                    <a:bodyPr/>
                    <a:lstStyle/>
                    <a:p>
                      <a:pPr algn="ctr" fontAlgn="ctr"/>
                      <a:r>
                        <a:rPr lang="en-GB" sz="1000" b="0" i="0" u="none" strike="noStrike">
                          <a:solidFill>
                            <a:srgbClr val="FFFFFF"/>
                          </a:solidFill>
                          <a:effectLst/>
                          <a:latin typeface="Calibri Light" panose="020F0302020204030204" pitchFamily="34" charset="0"/>
                        </a:rPr>
                        <a:t>Your details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000" b="0" i="0" u="none" strike="noStrike" dirty="0">
                          <a:solidFill>
                            <a:srgbClr val="FFFFFF"/>
                          </a:solidFill>
                          <a:effectLst/>
                          <a:latin typeface="Calibri Light" panose="020F0302020204030204" pitchFamily="34" charset="0"/>
                        </a:rPr>
                        <a:t>Parents/Carers details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extLst>
                  <a:ext uri="{0D108BD9-81ED-4DB2-BD59-A6C34878D82A}">
                    <a16:rowId xmlns:a16="http://schemas.microsoft.com/office/drawing/2014/main" val="3647727562"/>
                  </a:ext>
                </a:extLst>
              </a:tr>
              <a:tr h="378712">
                <a:tc>
                  <a:txBody>
                    <a:bodyPr/>
                    <a:lstStyle/>
                    <a:p>
                      <a:pPr algn="l" fontAlgn="ctr"/>
                      <a:r>
                        <a:rPr lang="en-GB" sz="800" b="0" i="0" u="none" strike="noStrike">
                          <a:solidFill>
                            <a:srgbClr val="000000"/>
                          </a:solidFill>
                          <a:effectLst/>
                          <a:latin typeface="Calibri Light" panose="020F0302020204030204" pitchFamily="34" charset="0"/>
                        </a:rPr>
                        <a:t>Full Name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Title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9049"/>
                  </a:ext>
                </a:extLst>
              </a:tr>
              <a:tr h="378712">
                <a:tc>
                  <a:txBody>
                    <a:bodyPr/>
                    <a:lstStyle/>
                    <a:p>
                      <a:pPr algn="l" fontAlgn="ctr"/>
                      <a:r>
                        <a:rPr lang="en-GB" sz="800" b="0" i="0" u="none" strike="noStrike">
                          <a:solidFill>
                            <a:srgbClr val="000000"/>
                          </a:solidFill>
                          <a:effectLst/>
                          <a:latin typeface="Calibri Light" panose="020F0302020204030204" pitchFamily="34" charset="0"/>
                        </a:rPr>
                        <a:t>DOB</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Full Name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506181"/>
                  </a:ext>
                </a:extLst>
              </a:tr>
              <a:tr h="378712">
                <a:tc>
                  <a:txBody>
                    <a:bodyPr/>
                    <a:lstStyle/>
                    <a:p>
                      <a:pPr algn="l" fontAlgn="ctr"/>
                      <a:r>
                        <a:rPr lang="en-GB" sz="800" b="0" i="0" u="none" strike="noStrike">
                          <a:solidFill>
                            <a:srgbClr val="000000"/>
                          </a:solidFill>
                          <a:effectLst/>
                          <a:latin typeface="Calibri Light" panose="020F0302020204030204" pitchFamily="34" charset="0"/>
                        </a:rPr>
                        <a:t>Gender</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Gender</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447503"/>
                  </a:ext>
                </a:extLst>
              </a:tr>
              <a:tr h="788337">
                <a:tc>
                  <a:txBody>
                    <a:bodyPr/>
                    <a:lstStyle/>
                    <a:p>
                      <a:pPr algn="l" fontAlgn="ctr"/>
                      <a:r>
                        <a:rPr lang="en-GB" sz="800" b="0" i="0" u="none" strike="noStrike">
                          <a:solidFill>
                            <a:srgbClr val="000000"/>
                          </a:solidFill>
                          <a:effectLst/>
                          <a:latin typeface="Calibri Light" panose="020F0302020204030204" pitchFamily="34" charset="0"/>
                        </a:rPr>
                        <a:t>Address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Address</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655486"/>
                  </a:ext>
                </a:extLst>
              </a:tr>
              <a:tr h="378712">
                <a:tc>
                  <a:txBody>
                    <a:bodyPr/>
                    <a:lstStyle/>
                    <a:p>
                      <a:pPr algn="l" fontAlgn="ctr"/>
                      <a:r>
                        <a:rPr lang="en-GB" sz="800" b="0" i="0" u="none" strike="noStrike">
                          <a:solidFill>
                            <a:srgbClr val="000000"/>
                          </a:solidFill>
                          <a:effectLst/>
                          <a:latin typeface="Calibri Light" panose="020F0302020204030204" pitchFamily="34" charset="0"/>
                        </a:rPr>
                        <a:t>Postcode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Postcode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776100"/>
                  </a:ext>
                </a:extLst>
              </a:tr>
              <a:tr h="378712">
                <a:tc>
                  <a:txBody>
                    <a:bodyPr/>
                    <a:lstStyle/>
                    <a:p>
                      <a:pPr algn="l" fontAlgn="ctr"/>
                      <a:r>
                        <a:rPr lang="en-GB" sz="800" b="0" i="0" u="none" strike="noStrike">
                          <a:solidFill>
                            <a:srgbClr val="000000"/>
                          </a:solidFill>
                          <a:effectLst/>
                          <a:latin typeface="Calibri Light" panose="020F0302020204030204" pitchFamily="34" charset="0"/>
                        </a:rPr>
                        <a:t>Telephone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Relationship with applicant</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05931"/>
                  </a:ext>
                </a:extLst>
              </a:tr>
              <a:tr h="378712">
                <a:tc>
                  <a:txBody>
                    <a:bodyPr/>
                    <a:lstStyle/>
                    <a:p>
                      <a:pPr algn="l" fontAlgn="ctr"/>
                      <a:r>
                        <a:rPr lang="en-GB" sz="800" b="0" i="0" u="none" strike="noStrike">
                          <a:solidFill>
                            <a:srgbClr val="000000"/>
                          </a:solidFill>
                          <a:effectLst/>
                          <a:latin typeface="Calibri Light" panose="020F0302020204030204" pitchFamily="34" charset="0"/>
                        </a:rPr>
                        <a:t>Email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Telephone</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540131"/>
                  </a:ext>
                </a:extLst>
              </a:tr>
              <a:tr h="378712">
                <a:tc>
                  <a:txBody>
                    <a:bodyPr/>
                    <a:lstStyle/>
                    <a:p>
                      <a:pPr algn="l" fontAlgn="ctr"/>
                      <a:r>
                        <a:rPr lang="en-GB" sz="800" b="0" i="0" u="none" strike="noStrike">
                          <a:solidFill>
                            <a:srgbClr val="000000"/>
                          </a:solidFill>
                          <a:effectLst/>
                          <a:latin typeface="Calibri Light" panose="020F0302020204030204" pitchFamily="34" charset="0"/>
                        </a:rPr>
                        <a:t>Current School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Email</a:t>
                      </a:r>
                    </a:p>
                  </a:txBody>
                  <a:tcPr marL="5508" marR="5508" marT="55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700" b="0" i="0" u="none" strike="noStrike" dirty="0">
                          <a:solidFill>
                            <a:srgbClr val="000000"/>
                          </a:solidFill>
                          <a:effectLst/>
                          <a:latin typeface="Calibri Light" panose="020F0302020204030204" pitchFamily="34" charset="0"/>
                        </a:rPr>
                        <a:t> </a:t>
                      </a:r>
                    </a:p>
                  </a:txBody>
                  <a:tcPr marL="5508" marR="5508" marT="55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760143"/>
                  </a:ext>
                </a:extLst>
              </a:tr>
            </a:tbl>
          </a:graphicData>
        </a:graphic>
      </p:graphicFrame>
      <p:sp>
        <p:nvSpPr>
          <p:cNvPr id="14" name="TextBox 13">
            <a:extLst>
              <a:ext uri="{FF2B5EF4-FFF2-40B4-BE49-F238E27FC236}">
                <a16:creationId xmlns:a16="http://schemas.microsoft.com/office/drawing/2014/main" id="{3BC1118E-7E93-C346-959A-FBD61552CC33}"/>
              </a:ext>
            </a:extLst>
          </p:cNvPr>
          <p:cNvSpPr txBox="1"/>
          <p:nvPr/>
        </p:nvSpPr>
        <p:spPr>
          <a:xfrm>
            <a:off x="439838" y="5474825"/>
            <a:ext cx="6458673" cy="5078313"/>
          </a:xfrm>
          <a:prstGeom prst="rect">
            <a:avLst/>
          </a:prstGeom>
          <a:noFill/>
        </p:spPr>
        <p:txBody>
          <a:bodyPr wrap="square" rtlCol="0">
            <a:spAutoFit/>
          </a:bodyPr>
          <a:lstStyle/>
          <a:p>
            <a:r>
              <a:rPr lang="en-US" sz="1200" dirty="0">
                <a:latin typeface="+mj-lt"/>
              </a:rPr>
              <a:t>Why are you applying for your chosen course?</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Why do these courses interest you?</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What career path do you have in mind following Sixth Form?</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r>
              <a:rPr lang="en-US" sz="1200" dirty="0">
                <a:latin typeface="+mj-lt"/>
              </a:rPr>
              <a:t>Do your current studies (GCSEs/BTECs) relate to the courses you have chosen? If so, how?</a:t>
            </a: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a:p>
            <a:endParaRPr lang="en-US" sz="1200" dirty="0">
              <a:latin typeface="+mj-lt"/>
            </a:endParaRPr>
          </a:p>
        </p:txBody>
      </p:sp>
    </p:spTree>
    <p:extLst>
      <p:ext uri="{BB962C8B-B14F-4D97-AF65-F5344CB8AC3E}">
        <p14:creationId xmlns:p14="http://schemas.microsoft.com/office/powerpoint/2010/main" val="211529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678D54-D2D1-654B-8F9E-81139F7E0524}"/>
              </a:ext>
            </a:extLst>
          </p:cNvPr>
          <p:cNvSpPr txBox="1"/>
          <p:nvPr/>
        </p:nvSpPr>
        <p:spPr>
          <a:xfrm>
            <a:off x="277789" y="1365815"/>
            <a:ext cx="7153157" cy="646331"/>
          </a:xfrm>
          <a:prstGeom prst="rect">
            <a:avLst/>
          </a:prstGeom>
          <a:noFill/>
        </p:spPr>
        <p:txBody>
          <a:bodyPr wrap="square" rtlCol="0">
            <a:spAutoFit/>
          </a:bodyPr>
          <a:lstStyle/>
          <a:p>
            <a:r>
              <a:rPr lang="en-US" dirty="0">
                <a:solidFill>
                  <a:srgbClr val="724D81"/>
                </a:solidFill>
              </a:rPr>
              <a:t>Please number your choices in order of preference from 1 to 3 and identify a reserve subject with ‘R’.</a:t>
            </a:r>
          </a:p>
        </p:txBody>
      </p:sp>
      <p:pic>
        <p:nvPicPr>
          <p:cNvPr id="6" name="Picture 5" descr="A picture containing text&#10;&#10;Description automatically generated">
            <a:extLst>
              <a:ext uri="{FF2B5EF4-FFF2-40B4-BE49-F238E27FC236}">
                <a16:creationId xmlns:a16="http://schemas.microsoft.com/office/drawing/2014/main" id="{B2338134-BD7F-F843-9EE1-302EA6532BE9}"/>
              </a:ext>
            </a:extLst>
          </p:cNvPr>
          <p:cNvPicPr>
            <a:picLocks noChangeAspect="1"/>
          </p:cNvPicPr>
          <p:nvPr/>
        </p:nvPicPr>
        <p:blipFill>
          <a:blip r:embed="rId2"/>
          <a:stretch>
            <a:fillRect/>
          </a:stretch>
        </p:blipFill>
        <p:spPr>
          <a:xfrm>
            <a:off x="297385" y="306256"/>
            <a:ext cx="1663700" cy="889000"/>
          </a:xfrm>
          <a:prstGeom prst="rect">
            <a:avLst/>
          </a:prstGeom>
        </p:spPr>
      </p:pic>
      <p:sp>
        <p:nvSpPr>
          <p:cNvPr id="7" name="TextBox 6">
            <a:extLst>
              <a:ext uri="{FF2B5EF4-FFF2-40B4-BE49-F238E27FC236}">
                <a16:creationId xmlns:a16="http://schemas.microsoft.com/office/drawing/2014/main" id="{84295349-4774-5047-BC23-0A65B40095F8}"/>
              </a:ext>
            </a:extLst>
          </p:cNvPr>
          <p:cNvSpPr txBox="1"/>
          <p:nvPr/>
        </p:nvSpPr>
        <p:spPr>
          <a:xfrm>
            <a:off x="2071868" y="428263"/>
            <a:ext cx="5382228" cy="646331"/>
          </a:xfrm>
          <a:prstGeom prst="rect">
            <a:avLst/>
          </a:prstGeom>
          <a:noFill/>
        </p:spPr>
        <p:txBody>
          <a:bodyPr wrap="square" rtlCol="0">
            <a:spAutoFit/>
          </a:bodyPr>
          <a:lstStyle/>
          <a:p>
            <a:r>
              <a:rPr lang="en-US" sz="1200" dirty="0"/>
              <a:t>At All Saints’ Academy we have a pathway system so that we give you an opportunity to study the appropriate courses. Students would normally study three A Level/BTEC subjects in Year 12 and Year 13.</a:t>
            </a:r>
          </a:p>
        </p:txBody>
      </p:sp>
      <p:sp>
        <p:nvSpPr>
          <p:cNvPr id="8" name="Rectangle 7">
            <a:extLst>
              <a:ext uri="{FF2B5EF4-FFF2-40B4-BE49-F238E27FC236}">
                <a16:creationId xmlns:a16="http://schemas.microsoft.com/office/drawing/2014/main" id="{CF271631-9258-834B-91E9-63F8BB90919F}"/>
              </a:ext>
            </a:extLst>
          </p:cNvPr>
          <p:cNvSpPr/>
          <p:nvPr/>
        </p:nvSpPr>
        <p:spPr>
          <a:xfrm>
            <a:off x="2037143" y="381964"/>
            <a:ext cx="5359079" cy="740780"/>
          </a:xfrm>
          <a:prstGeom prst="rect">
            <a:avLst/>
          </a:prstGeom>
          <a:solidFill>
            <a:srgbClr val="734C82">
              <a:alpha val="4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BC1118E-7E93-C346-959A-FBD61552CC33}"/>
              </a:ext>
            </a:extLst>
          </p:cNvPr>
          <p:cNvSpPr txBox="1"/>
          <p:nvPr/>
        </p:nvSpPr>
        <p:spPr>
          <a:xfrm>
            <a:off x="1018572" y="5891513"/>
            <a:ext cx="5845216" cy="246221"/>
          </a:xfrm>
          <a:prstGeom prst="rect">
            <a:avLst/>
          </a:prstGeom>
          <a:noFill/>
        </p:spPr>
        <p:txBody>
          <a:bodyPr wrap="square" rtlCol="0">
            <a:spAutoFit/>
          </a:bodyPr>
          <a:lstStyle/>
          <a:p>
            <a:r>
              <a:rPr lang="en-US" sz="1000" dirty="0">
                <a:latin typeface="+mj-lt"/>
              </a:rPr>
              <a:t>We reserve the right to withdraw any courses should insufficient numbers affect the viability of running them. </a:t>
            </a:r>
          </a:p>
        </p:txBody>
      </p:sp>
      <p:graphicFrame>
        <p:nvGraphicFramePr>
          <p:cNvPr id="3" name="Table 2">
            <a:extLst>
              <a:ext uri="{FF2B5EF4-FFF2-40B4-BE49-F238E27FC236}">
                <a16:creationId xmlns:a16="http://schemas.microsoft.com/office/drawing/2014/main" id="{63779C20-7227-424D-9D11-806CC0B93C7A}"/>
              </a:ext>
            </a:extLst>
          </p:cNvPr>
          <p:cNvGraphicFramePr>
            <a:graphicFrameLocks noGrp="1"/>
          </p:cNvGraphicFramePr>
          <p:nvPr>
            <p:extLst>
              <p:ext uri="{D42A27DB-BD31-4B8C-83A1-F6EECF244321}">
                <p14:modId xmlns:p14="http://schemas.microsoft.com/office/powerpoint/2010/main" val="254718398"/>
              </p:ext>
            </p:extLst>
          </p:nvPr>
        </p:nvGraphicFramePr>
        <p:xfrm>
          <a:off x="345493" y="2136548"/>
          <a:ext cx="7073878" cy="3708669"/>
        </p:xfrm>
        <a:graphic>
          <a:graphicData uri="http://schemas.openxmlformats.org/drawingml/2006/table">
            <a:tbl>
              <a:tblPr/>
              <a:tblGrid>
                <a:gridCol w="1167466">
                  <a:extLst>
                    <a:ext uri="{9D8B030D-6E8A-4147-A177-3AD203B41FA5}">
                      <a16:colId xmlns:a16="http://schemas.microsoft.com/office/drawing/2014/main" val="1359386627"/>
                    </a:ext>
                  </a:extLst>
                </a:gridCol>
                <a:gridCol w="635543">
                  <a:extLst>
                    <a:ext uri="{9D8B030D-6E8A-4147-A177-3AD203B41FA5}">
                      <a16:colId xmlns:a16="http://schemas.microsoft.com/office/drawing/2014/main" val="1048688919"/>
                    </a:ext>
                  </a:extLst>
                </a:gridCol>
                <a:gridCol w="1485239">
                  <a:extLst>
                    <a:ext uri="{9D8B030D-6E8A-4147-A177-3AD203B41FA5}">
                      <a16:colId xmlns:a16="http://schemas.microsoft.com/office/drawing/2014/main" val="1108058690"/>
                    </a:ext>
                  </a:extLst>
                </a:gridCol>
                <a:gridCol w="525015">
                  <a:extLst>
                    <a:ext uri="{9D8B030D-6E8A-4147-A177-3AD203B41FA5}">
                      <a16:colId xmlns:a16="http://schemas.microsoft.com/office/drawing/2014/main" val="197441139"/>
                    </a:ext>
                  </a:extLst>
                </a:gridCol>
                <a:gridCol w="987856">
                  <a:extLst>
                    <a:ext uri="{9D8B030D-6E8A-4147-A177-3AD203B41FA5}">
                      <a16:colId xmlns:a16="http://schemas.microsoft.com/office/drawing/2014/main" val="2006538630"/>
                    </a:ext>
                  </a:extLst>
                </a:gridCol>
                <a:gridCol w="552646">
                  <a:extLst>
                    <a:ext uri="{9D8B030D-6E8A-4147-A177-3AD203B41FA5}">
                      <a16:colId xmlns:a16="http://schemas.microsoft.com/office/drawing/2014/main" val="603931643"/>
                    </a:ext>
                  </a:extLst>
                </a:gridCol>
                <a:gridCol w="1195098">
                  <a:extLst>
                    <a:ext uri="{9D8B030D-6E8A-4147-A177-3AD203B41FA5}">
                      <a16:colId xmlns:a16="http://schemas.microsoft.com/office/drawing/2014/main" val="4184018062"/>
                    </a:ext>
                  </a:extLst>
                </a:gridCol>
                <a:gridCol w="525015">
                  <a:extLst>
                    <a:ext uri="{9D8B030D-6E8A-4147-A177-3AD203B41FA5}">
                      <a16:colId xmlns:a16="http://schemas.microsoft.com/office/drawing/2014/main" val="1037672564"/>
                    </a:ext>
                  </a:extLst>
                </a:gridCol>
              </a:tblGrid>
              <a:tr h="492479">
                <a:tc gridSpan="2">
                  <a:txBody>
                    <a:bodyPr/>
                    <a:lstStyle/>
                    <a:p>
                      <a:pPr algn="ctr" fontAlgn="ctr"/>
                      <a:r>
                        <a:rPr lang="en-GB" sz="1200" b="0" i="0" u="none" strike="noStrike">
                          <a:solidFill>
                            <a:srgbClr val="FFFFFF"/>
                          </a:solidFill>
                          <a:effectLst/>
                          <a:latin typeface="Calibri Light" panose="020F0302020204030204" pitchFamily="34" charset="0"/>
                        </a:rPr>
                        <a:t>A Levels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A Levels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BTEC</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tc gridSpan="2">
                  <a:txBody>
                    <a:bodyPr/>
                    <a:lstStyle/>
                    <a:p>
                      <a:pPr algn="ctr" fontAlgn="ctr"/>
                      <a:r>
                        <a:rPr lang="en-GB" sz="1200" b="0" i="0" u="none" strike="noStrike">
                          <a:solidFill>
                            <a:srgbClr val="FFFFFF"/>
                          </a:solidFill>
                          <a:effectLst/>
                          <a:latin typeface="Calibri Light" panose="020F0302020204030204" pitchFamily="34" charset="0"/>
                        </a:rPr>
                        <a:t>Other Qualification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4D81"/>
                    </a:solidFill>
                  </a:tcPr>
                </a:tc>
                <a:tc hMerge="1">
                  <a:txBody>
                    <a:bodyPr/>
                    <a:lstStyle/>
                    <a:p>
                      <a:endParaRPr lang="en-US"/>
                    </a:p>
                  </a:txBody>
                  <a:tcPr/>
                </a:tc>
                <a:extLst>
                  <a:ext uri="{0D108BD9-81ED-4DB2-BD59-A6C34878D82A}">
                    <a16:rowId xmlns:a16="http://schemas.microsoft.com/office/drawing/2014/main" val="702016117"/>
                  </a:ext>
                </a:extLst>
              </a:tr>
              <a:tr h="321619">
                <a:tc>
                  <a:txBody>
                    <a:bodyPr/>
                    <a:lstStyle/>
                    <a:p>
                      <a:pPr algn="l" fontAlgn="ctr"/>
                      <a:r>
                        <a:rPr lang="en-GB" sz="800" b="0" i="0" u="none" strike="noStrike">
                          <a:solidFill>
                            <a:srgbClr val="000000"/>
                          </a:solidFill>
                          <a:effectLst/>
                          <a:latin typeface="Calibri Light" panose="020F0302020204030204" pitchFamily="34" charset="0"/>
                        </a:rPr>
                        <a:t>English Literature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Sociology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ICT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Business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908051"/>
                  </a:ext>
                </a:extLst>
              </a:tr>
              <a:tr h="321619">
                <a:tc>
                  <a:txBody>
                    <a:bodyPr/>
                    <a:lstStyle/>
                    <a:p>
                      <a:pPr algn="l" fontAlgn="ctr"/>
                      <a:r>
                        <a:rPr lang="en-GB" sz="800" b="0" i="0" u="none" strike="noStrike">
                          <a:solidFill>
                            <a:srgbClr val="000000"/>
                          </a:solidFill>
                          <a:effectLst/>
                          <a:latin typeface="Calibri Light" panose="020F0302020204030204" pitchFamily="34" charset="0"/>
                        </a:rPr>
                        <a:t>Chemistry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French Music</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Health &amp; Social Care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Food Science &amp; Nutrition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77677"/>
                  </a:ext>
                </a:extLst>
              </a:tr>
              <a:tr h="321619">
                <a:tc>
                  <a:txBody>
                    <a:bodyPr/>
                    <a:lstStyle/>
                    <a:p>
                      <a:pPr algn="l" fontAlgn="ctr"/>
                      <a:r>
                        <a:rPr lang="en-GB" sz="800" b="0" i="0" u="none" strike="noStrike" dirty="0">
                          <a:solidFill>
                            <a:srgbClr val="000000"/>
                          </a:solidFill>
                          <a:effectLst/>
                          <a:latin typeface="Calibri Light" panose="020F0302020204030204" pitchFamily="34" charset="0"/>
                        </a:rPr>
                        <a:t>Film Studies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Mathematics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Travel &amp; Tourism</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492286"/>
                  </a:ext>
                </a:extLst>
              </a:tr>
              <a:tr h="321619">
                <a:tc>
                  <a:txBody>
                    <a:bodyPr/>
                    <a:lstStyle/>
                    <a:p>
                      <a:pPr algn="l" fontAlgn="ctr"/>
                      <a:r>
                        <a:rPr lang="en-GB" sz="800" b="0" i="0" u="none" strike="noStrike">
                          <a:solidFill>
                            <a:srgbClr val="000000"/>
                          </a:solidFill>
                          <a:effectLst/>
                          <a:latin typeface="Calibri Light" panose="020F0302020204030204" pitchFamily="34" charset="0"/>
                        </a:rPr>
                        <a:t>Spanish</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Photography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Sport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75244"/>
                  </a:ext>
                </a:extLst>
              </a:tr>
              <a:tr h="321619">
                <a:tc>
                  <a:txBody>
                    <a:bodyPr/>
                    <a:lstStyle/>
                    <a:p>
                      <a:pPr algn="l" fontAlgn="ctr"/>
                      <a:r>
                        <a:rPr lang="en-GB" sz="800" b="0" i="0" u="none" strike="noStrike">
                          <a:solidFill>
                            <a:srgbClr val="000000"/>
                          </a:solidFill>
                          <a:effectLst/>
                          <a:latin typeface="Calibri Light" panose="020F0302020204030204" pitchFamily="34" charset="0"/>
                        </a:rPr>
                        <a:t>Business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Physics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Applied Law</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690467"/>
                  </a:ext>
                </a:extLst>
              </a:tr>
              <a:tr h="321619">
                <a:tc>
                  <a:txBody>
                    <a:bodyPr/>
                    <a:lstStyle/>
                    <a:p>
                      <a:pPr algn="l" fontAlgn="ctr"/>
                      <a:r>
                        <a:rPr lang="en-GB" sz="800" b="0" i="0" u="none" strike="noStrike">
                          <a:solidFill>
                            <a:srgbClr val="000000"/>
                          </a:solidFill>
                          <a:effectLst/>
                          <a:latin typeface="Calibri Light" panose="020F0302020204030204" pitchFamily="34" charset="0"/>
                        </a:rPr>
                        <a:t>Fine Art</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Product Design</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Creative Media</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658502"/>
                  </a:ext>
                </a:extLst>
              </a:tr>
              <a:tr h="321619">
                <a:tc>
                  <a:txBody>
                    <a:bodyPr/>
                    <a:lstStyle/>
                    <a:p>
                      <a:pPr algn="l" fontAlgn="ctr"/>
                      <a:r>
                        <a:rPr lang="en-GB" sz="800" b="0" i="0" u="none" strike="noStrike">
                          <a:solidFill>
                            <a:srgbClr val="000000"/>
                          </a:solidFill>
                          <a:effectLst/>
                          <a:latin typeface="Calibri Light" panose="020F0302020204030204" pitchFamily="34" charset="0"/>
                        </a:rPr>
                        <a:t>Drama &amp; Theatre Studies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Psychology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84774"/>
                  </a:ext>
                </a:extLst>
              </a:tr>
              <a:tr h="321619">
                <a:tc>
                  <a:txBody>
                    <a:bodyPr/>
                    <a:lstStyle/>
                    <a:p>
                      <a:pPr algn="l" fontAlgn="ctr"/>
                      <a:r>
                        <a:rPr lang="en-GB" sz="800" b="0" i="0" u="none" strike="noStrike">
                          <a:solidFill>
                            <a:srgbClr val="000000"/>
                          </a:solidFill>
                          <a:effectLst/>
                          <a:latin typeface="Calibri Light" panose="020F0302020204030204" pitchFamily="34" charset="0"/>
                        </a:rPr>
                        <a:t>Geography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History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816165"/>
                  </a:ext>
                </a:extLst>
              </a:tr>
              <a:tr h="321619">
                <a:tc>
                  <a:txBody>
                    <a:bodyPr/>
                    <a:lstStyle/>
                    <a:p>
                      <a:pPr algn="l" fontAlgn="ctr"/>
                      <a:r>
                        <a:rPr lang="en-GB" sz="800" b="0" i="0" u="none" strike="noStrike">
                          <a:solidFill>
                            <a:srgbClr val="000000"/>
                          </a:solidFill>
                          <a:effectLst/>
                          <a:latin typeface="Calibri Light" panose="020F0302020204030204" pitchFamily="34" charset="0"/>
                        </a:rPr>
                        <a:t>Biology</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Philosophy, Religion &amp; Ethics</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3121043"/>
                  </a:ext>
                </a:extLst>
              </a:tr>
              <a:tr h="321619">
                <a:tc>
                  <a:txBody>
                    <a:bodyPr/>
                    <a:lstStyle/>
                    <a:p>
                      <a:pPr algn="l" fontAlgn="ctr"/>
                      <a:r>
                        <a:rPr lang="en-GB" sz="800" b="0" i="0" u="none" strike="noStrike">
                          <a:solidFill>
                            <a:srgbClr val="000000"/>
                          </a:solidFill>
                          <a:effectLst/>
                          <a:latin typeface="Calibri Light" panose="020F0302020204030204" pitchFamily="34" charset="0"/>
                        </a:rPr>
                        <a:t>Computer Science</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Light" panose="020F0302020204030204" pitchFamily="34" charset="0"/>
                        </a:rPr>
                        <a:t> </a:t>
                      </a:r>
                    </a:p>
                  </a:txBody>
                  <a:tcPr marL="6369" marR="6369" marT="63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Light" panose="020F0302020204030204" pitchFamily="34" charset="0"/>
                        </a:rPr>
                        <a:t> </a:t>
                      </a:r>
                    </a:p>
                  </a:txBody>
                  <a:tcPr marL="6369" marR="6369" marT="63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4135119"/>
                  </a:ext>
                </a:extLst>
              </a:tr>
            </a:tbl>
          </a:graphicData>
        </a:graphic>
      </p:graphicFrame>
      <p:sp>
        <p:nvSpPr>
          <p:cNvPr id="10" name="TextBox 9">
            <a:extLst>
              <a:ext uri="{FF2B5EF4-FFF2-40B4-BE49-F238E27FC236}">
                <a16:creationId xmlns:a16="http://schemas.microsoft.com/office/drawing/2014/main" id="{EF230D3A-C61F-1C4C-881E-325A2D38F812}"/>
              </a:ext>
            </a:extLst>
          </p:cNvPr>
          <p:cNvSpPr txBox="1"/>
          <p:nvPr/>
        </p:nvSpPr>
        <p:spPr>
          <a:xfrm>
            <a:off x="256572" y="7340281"/>
            <a:ext cx="3482051" cy="276999"/>
          </a:xfrm>
          <a:prstGeom prst="rect">
            <a:avLst/>
          </a:prstGeom>
          <a:noFill/>
        </p:spPr>
        <p:txBody>
          <a:bodyPr wrap="square" rtlCol="0">
            <a:spAutoFit/>
          </a:bodyPr>
          <a:lstStyle/>
          <a:p>
            <a:r>
              <a:rPr lang="en-US" sz="1200" dirty="0">
                <a:latin typeface="+mj-lt"/>
              </a:rPr>
              <a:t>Do you currently qualify for extra time during exams? </a:t>
            </a:r>
          </a:p>
        </p:txBody>
      </p:sp>
      <p:sp>
        <p:nvSpPr>
          <p:cNvPr id="5" name="Rectangle 4">
            <a:extLst>
              <a:ext uri="{FF2B5EF4-FFF2-40B4-BE49-F238E27FC236}">
                <a16:creationId xmlns:a16="http://schemas.microsoft.com/office/drawing/2014/main" id="{A8EC50D6-57A6-884A-9CCC-09C85F5FA574}"/>
              </a:ext>
            </a:extLst>
          </p:cNvPr>
          <p:cNvSpPr/>
          <p:nvPr/>
        </p:nvSpPr>
        <p:spPr>
          <a:xfrm>
            <a:off x="3738622" y="7338353"/>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EDFC6C83-BCD8-9B44-BAA7-1D4666D77EC6}"/>
              </a:ext>
            </a:extLst>
          </p:cNvPr>
          <p:cNvSpPr txBox="1"/>
          <p:nvPr/>
        </p:nvSpPr>
        <p:spPr>
          <a:xfrm>
            <a:off x="270076" y="7828346"/>
            <a:ext cx="3482051" cy="276999"/>
          </a:xfrm>
          <a:prstGeom prst="rect">
            <a:avLst/>
          </a:prstGeom>
          <a:noFill/>
        </p:spPr>
        <p:txBody>
          <a:bodyPr wrap="square" rtlCol="0">
            <a:spAutoFit/>
          </a:bodyPr>
          <a:lstStyle/>
          <a:p>
            <a:r>
              <a:rPr lang="en-US" sz="1200" dirty="0">
                <a:latin typeface="+mj-lt"/>
              </a:rPr>
              <a:t>Do you currently qualify for free school meals? </a:t>
            </a:r>
          </a:p>
        </p:txBody>
      </p:sp>
      <p:sp>
        <p:nvSpPr>
          <p:cNvPr id="15" name="Rectangle 14">
            <a:extLst>
              <a:ext uri="{FF2B5EF4-FFF2-40B4-BE49-F238E27FC236}">
                <a16:creationId xmlns:a16="http://schemas.microsoft.com/office/drawing/2014/main" id="{A8A2A65B-8CD5-B547-9A0E-7BC45E82FCAA}"/>
              </a:ext>
            </a:extLst>
          </p:cNvPr>
          <p:cNvSpPr/>
          <p:nvPr/>
        </p:nvSpPr>
        <p:spPr>
          <a:xfrm>
            <a:off x="3752126" y="7837994"/>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8A85CF21-9F52-2D4F-8ADE-F904E36C384A}"/>
              </a:ext>
            </a:extLst>
          </p:cNvPr>
          <p:cNvSpPr txBox="1"/>
          <p:nvPr/>
        </p:nvSpPr>
        <p:spPr>
          <a:xfrm>
            <a:off x="295155" y="8397434"/>
            <a:ext cx="2922607" cy="276999"/>
          </a:xfrm>
          <a:prstGeom prst="rect">
            <a:avLst/>
          </a:prstGeom>
          <a:noFill/>
        </p:spPr>
        <p:txBody>
          <a:bodyPr wrap="square" rtlCol="0">
            <a:spAutoFit/>
          </a:bodyPr>
          <a:lstStyle/>
          <a:p>
            <a:r>
              <a:rPr lang="en-US" sz="1200" dirty="0">
                <a:latin typeface="+mj-lt"/>
              </a:rPr>
              <a:t>Do you have any special educational needs?</a:t>
            </a:r>
          </a:p>
        </p:txBody>
      </p:sp>
      <p:sp>
        <p:nvSpPr>
          <p:cNvPr id="17" name="Rectangle 16">
            <a:extLst>
              <a:ext uri="{FF2B5EF4-FFF2-40B4-BE49-F238E27FC236}">
                <a16:creationId xmlns:a16="http://schemas.microsoft.com/office/drawing/2014/main" id="{5CF070BA-6855-A24F-9DCE-1FF015CD7202}"/>
              </a:ext>
            </a:extLst>
          </p:cNvPr>
          <p:cNvSpPr/>
          <p:nvPr/>
        </p:nvSpPr>
        <p:spPr>
          <a:xfrm>
            <a:off x="3754055" y="8383933"/>
            <a:ext cx="231494" cy="2546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317A5DAD-D0C0-3646-B601-F4C9347F37E6}"/>
              </a:ext>
            </a:extLst>
          </p:cNvPr>
          <p:cNvCxnSpPr>
            <a:cxnSpLocks/>
          </p:cNvCxnSpPr>
          <p:nvPr/>
        </p:nvCxnSpPr>
        <p:spPr>
          <a:xfrm>
            <a:off x="1759353" y="9225022"/>
            <a:ext cx="5266480" cy="0"/>
          </a:xfrm>
          <a:prstGeom prst="line">
            <a:avLst/>
          </a:prstGeom>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847033D2-E719-264B-95DE-96D94DBF2078}"/>
              </a:ext>
            </a:extLst>
          </p:cNvPr>
          <p:cNvSpPr txBox="1"/>
          <p:nvPr/>
        </p:nvSpPr>
        <p:spPr>
          <a:xfrm>
            <a:off x="320233" y="9035967"/>
            <a:ext cx="2922607" cy="276999"/>
          </a:xfrm>
          <a:prstGeom prst="rect">
            <a:avLst/>
          </a:prstGeom>
          <a:noFill/>
        </p:spPr>
        <p:txBody>
          <a:bodyPr wrap="square" rtlCol="0">
            <a:spAutoFit/>
          </a:bodyPr>
          <a:lstStyle/>
          <a:p>
            <a:r>
              <a:rPr lang="en-US" sz="1200" dirty="0">
                <a:latin typeface="+mj-lt"/>
              </a:rPr>
              <a:t>If yes, please specify:</a:t>
            </a:r>
          </a:p>
        </p:txBody>
      </p:sp>
      <p:sp>
        <p:nvSpPr>
          <p:cNvPr id="21" name="TextBox 20">
            <a:extLst>
              <a:ext uri="{FF2B5EF4-FFF2-40B4-BE49-F238E27FC236}">
                <a16:creationId xmlns:a16="http://schemas.microsoft.com/office/drawing/2014/main" id="{361F7F24-0C3D-8C42-9270-4D05D0623AD0}"/>
              </a:ext>
            </a:extLst>
          </p:cNvPr>
          <p:cNvSpPr txBox="1"/>
          <p:nvPr/>
        </p:nvSpPr>
        <p:spPr>
          <a:xfrm>
            <a:off x="279723" y="9736238"/>
            <a:ext cx="7047052" cy="707886"/>
          </a:xfrm>
          <a:prstGeom prst="rect">
            <a:avLst/>
          </a:prstGeom>
          <a:noFill/>
        </p:spPr>
        <p:txBody>
          <a:bodyPr wrap="square" rtlCol="0">
            <a:spAutoFit/>
          </a:bodyPr>
          <a:lstStyle/>
          <a:p>
            <a:pPr algn="just"/>
            <a:r>
              <a:rPr lang="en-US" sz="1000" dirty="0">
                <a:latin typeface="+mj-lt"/>
              </a:rPr>
              <a:t>DATA PROTECTION: The information you have provided will be stored electronically and used to process your application.  The information may be shared with relevant staff on a need-to-know basis for administration purposes, providing support, for health and safety reasons or in the event of an emergency. At no time will your personal information be passed on to organisations for marketing or sales purposes.</a:t>
            </a:r>
          </a:p>
        </p:txBody>
      </p:sp>
      <p:sp>
        <p:nvSpPr>
          <p:cNvPr id="18" name="TextBox 17">
            <a:extLst>
              <a:ext uri="{FF2B5EF4-FFF2-40B4-BE49-F238E27FC236}">
                <a16:creationId xmlns:a16="http://schemas.microsoft.com/office/drawing/2014/main" id="{4D7FB0B8-439E-364E-BDF6-786B1779E895}"/>
              </a:ext>
            </a:extLst>
          </p:cNvPr>
          <p:cNvSpPr txBox="1"/>
          <p:nvPr/>
        </p:nvSpPr>
        <p:spPr>
          <a:xfrm>
            <a:off x="258502" y="6543553"/>
            <a:ext cx="3482051" cy="276999"/>
          </a:xfrm>
          <a:prstGeom prst="rect">
            <a:avLst/>
          </a:prstGeom>
          <a:noFill/>
        </p:spPr>
        <p:txBody>
          <a:bodyPr wrap="square" rtlCol="0">
            <a:spAutoFit/>
          </a:bodyPr>
          <a:lstStyle/>
          <a:p>
            <a:r>
              <a:rPr lang="en-US" sz="1200" dirty="0">
                <a:latin typeface="+mj-lt"/>
              </a:rPr>
              <a:t>Where did you hear about our Sixth Form? </a:t>
            </a:r>
          </a:p>
        </p:txBody>
      </p:sp>
      <p:cxnSp>
        <p:nvCxnSpPr>
          <p:cNvPr id="20" name="Straight Connector 19">
            <a:extLst>
              <a:ext uri="{FF2B5EF4-FFF2-40B4-BE49-F238E27FC236}">
                <a16:creationId xmlns:a16="http://schemas.microsoft.com/office/drawing/2014/main" id="{5FAC09F6-7775-6E43-A306-BE8742EB6C45}"/>
              </a:ext>
            </a:extLst>
          </p:cNvPr>
          <p:cNvCxnSpPr>
            <a:cxnSpLocks/>
          </p:cNvCxnSpPr>
          <p:nvPr/>
        </p:nvCxnSpPr>
        <p:spPr>
          <a:xfrm>
            <a:off x="3115520" y="6726819"/>
            <a:ext cx="403763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71153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TotalTime>
  <Words>451</Words>
  <Application>Microsoft Office PowerPoint</Application>
  <PresentationFormat>Custom</PresentationFormat>
  <Paragraphs>156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N Newstead</dc:creator>
  <cp:lastModifiedBy>Mrs N Newstead</cp:lastModifiedBy>
  <cp:revision>10</cp:revision>
  <cp:lastPrinted>2020-11-25T10:41:42Z</cp:lastPrinted>
  <dcterms:created xsi:type="dcterms:W3CDTF">2020-11-20T12:33:09Z</dcterms:created>
  <dcterms:modified xsi:type="dcterms:W3CDTF">2021-02-08T12:08:29Z</dcterms:modified>
</cp:coreProperties>
</file>