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sldIdLst>
    <p:sldId id="256" r:id="rId2"/>
    <p:sldId id="257" r:id="rId3"/>
  </p:sldIdLst>
  <p:sldSz cx="7559675" cy="1069181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34C82"/>
    <a:srgbClr val="724D8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304"/>
    <p:restoredTop sz="94762"/>
  </p:normalViewPr>
  <p:slideViewPr>
    <p:cSldViewPr snapToGrid="0" snapToObjects="1">
      <p:cViewPr>
        <p:scale>
          <a:sx n="179" d="100"/>
          <a:sy n="179" d="100"/>
        </p:scale>
        <p:origin x="1680" y="-252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66976" y="1749795"/>
            <a:ext cx="6425724" cy="3722335"/>
          </a:xfrm>
        </p:spPr>
        <p:txBody>
          <a:bodyPr anchor="b"/>
          <a:lstStyle>
            <a:lvl1pPr algn="ctr">
              <a:defRPr sz="4960"/>
            </a:lvl1pPr>
          </a:lstStyle>
          <a:p>
            <a:r>
              <a:rPr lang="en-GB"/>
              <a:t>Click to edit Master title style</a:t>
            </a:r>
            <a:endParaRPr lang="en-US" dirty="0"/>
          </a:p>
        </p:txBody>
      </p:sp>
      <p:sp>
        <p:nvSpPr>
          <p:cNvPr id="3" name="Subtitle 2"/>
          <p:cNvSpPr>
            <a:spLocks noGrp="1"/>
          </p:cNvSpPr>
          <p:nvPr>
            <p:ph type="subTitle" idx="1"/>
          </p:nvPr>
        </p:nvSpPr>
        <p:spPr>
          <a:xfrm>
            <a:off x="944960" y="5615678"/>
            <a:ext cx="5669756" cy="2581379"/>
          </a:xfrm>
        </p:spPr>
        <p:txBody>
          <a:bodyPr/>
          <a:lstStyle>
            <a:lvl1pPr marL="0" indent="0" algn="ctr">
              <a:buNone/>
              <a:defRPr sz="1984"/>
            </a:lvl1pPr>
            <a:lvl2pPr marL="377967" indent="0" algn="ctr">
              <a:buNone/>
              <a:defRPr sz="1653"/>
            </a:lvl2pPr>
            <a:lvl3pPr marL="755934" indent="0" algn="ctr">
              <a:buNone/>
              <a:defRPr sz="1488"/>
            </a:lvl3pPr>
            <a:lvl4pPr marL="1133902" indent="0" algn="ctr">
              <a:buNone/>
              <a:defRPr sz="1323"/>
            </a:lvl4pPr>
            <a:lvl5pPr marL="1511869" indent="0" algn="ctr">
              <a:buNone/>
              <a:defRPr sz="1323"/>
            </a:lvl5pPr>
            <a:lvl6pPr marL="1889836" indent="0" algn="ctr">
              <a:buNone/>
              <a:defRPr sz="1323"/>
            </a:lvl6pPr>
            <a:lvl7pPr marL="2267803" indent="0" algn="ctr">
              <a:buNone/>
              <a:defRPr sz="1323"/>
            </a:lvl7pPr>
            <a:lvl8pPr marL="2645771" indent="0" algn="ctr">
              <a:buNone/>
              <a:defRPr sz="1323"/>
            </a:lvl8pPr>
            <a:lvl9pPr marL="3023738" indent="0" algn="ctr">
              <a:buNone/>
              <a:defRPr sz="1323"/>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fld id="{F60539F8-36CC-B046-A9DA-4E088B096F4E}" type="datetimeFigureOut">
              <a:rPr lang="en-US" smtClean="0"/>
              <a:t>1/24/22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92D47F-3288-4148-A6A0-4245BDFB8625}" type="slidenum">
              <a:rPr lang="en-US" smtClean="0"/>
              <a:t>‹#›</a:t>
            </a:fld>
            <a:endParaRPr lang="en-US"/>
          </a:p>
        </p:txBody>
      </p:sp>
    </p:spTree>
    <p:extLst>
      <p:ext uri="{BB962C8B-B14F-4D97-AF65-F5344CB8AC3E}">
        <p14:creationId xmlns:p14="http://schemas.microsoft.com/office/powerpoint/2010/main" val="28137833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F60539F8-36CC-B046-A9DA-4E088B096F4E}" type="datetimeFigureOut">
              <a:rPr lang="en-US" smtClean="0"/>
              <a:t>1/24/22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92D47F-3288-4148-A6A0-4245BDFB8625}" type="slidenum">
              <a:rPr lang="en-US" smtClean="0"/>
              <a:t>‹#›</a:t>
            </a:fld>
            <a:endParaRPr lang="en-US"/>
          </a:p>
        </p:txBody>
      </p:sp>
    </p:spTree>
    <p:extLst>
      <p:ext uri="{BB962C8B-B14F-4D97-AF65-F5344CB8AC3E}">
        <p14:creationId xmlns:p14="http://schemas.microsoft.com/office/powerpoint/2010/main" val="37333589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3" y="569240"/>
            <a:ext cx="1630055" cy="9060817"/>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519728" y="569240"/>
            <a:ext cx="4795669" cy="9060817"/>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F60539F8-36CC-B046-A9DA-4E088B096F4E}" type="datetimeFigureOut">
              <a:rPr lang="en-US" smtClean="0"/>
              <a:t>1/24/22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92D47F-3288-4148-A6A0-4245BDFB8625}" type="slidenum">
              <a:rPr lang="en-US" smtClean="0"/>
              <a:t>‹#›</a:t>
            </a:fld>
            <a:endParaRPr lang="en-US"/>
          </a:p>
        </p:txBody>
      </p:sp>
    </p:spTree>
    <p:extLst>
      <p:ext uri="{BB962C8B-B14F-4D97-AF65-F5344CB8AC3E}">
        <p14:creationId xmlns:p14="http://schemas.microsoft.com/office/powerpoint/2010/main" val="10851735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F60539F8-36CC-B046-A9DA-4E088B096F4E}" type="datetimeFigureOut">
              <a:rPr lang="en-US" smtClean="0"/>
              <a:t>1/24/22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92D47F-3288-4148-A6A0-4245BDFB8625}" type="slidenum">
              <a:rPr lang="en-US" smtClean="0"/>
              <a:t>‹#›</a:t>
            </a:fld>
            <a:endParaRPr lang="en-US"/>
          </a:p>
        </p:txBody>
      </p:sp>
    </p:spTree>
    <p:extLst>
      <p:ext uri="{BB962C8B-B14F-4D97-AF65-F5344CB8AC3E}">
        <p14:creationId xmlns:p14="http://schemas.microsoft.com/office/powerpoint/2010/main" val="17011348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15791" y="2665532"/>
            <a:ext cx="6520220" cy="4447496"/>
          </a:xfrm>
        </p:spPr>
        <p:txBody>
          <a:bodyPr anchor="b"/>
          <a:lstStyle>
            <a:lvl1pPr>
              <a:defRPr sz="4960"/>
            </a:lvl1pPr>
          </a:lstStyle>
          <a:p>
            <a:r>
              <a:rPr lang="en-GB"/>
              <a:t>Click to edit Master title style</a:t>
            </a:r>
            <a:endParaRPr lang="en-US" dirty="0"/>
          </a:p>
        </p:txBody>
      </p:sp>
      <p:sp>
        <p:nvSpPr>
          <p:cNvPr id="3" name="Text Placeholder 2"/>
          <p:cNvSpPr>
            <a:spLocks noGrp="1"/>
          </p:cNvSpPr>
          <p:nvPr>
            <p:ph type="body" idx="1"/>
          </p:nvPr>
        </p:nvSpPr>
        <p:spPr>
          <a:xfrm>
            <a:off x="515791" y="7155103"/>
            <a:ext cx="6520220" cy="2338833"/>
          </a:xfrm>
        </p:spPr>
        <p:txBody>
          <a:bodyPr/>
          <a:lstStyle>
            <a:lvl1pPr marL="0" indent="0">
              <a:buNone/>
              <a:defRPr sz="1984">
                <a:solidFill>
                  <a:schemeClr val="tx1"/>
                </a:solidFill>
              </a:defRPr>
            </a:lvl1pPr>
            <a:lvl2pPr marL="377967" indent="0">
              <a:buNone/>
              <a:defRPr sz="1653">
                <a:solidFill>
                  <a:schemeClr val="tx1">
                    <a:tint val="75000"/>
                  </a:schemeClr>
                </a:solidFill>
              </a:defRPr>
            </a:lvl2pPr>
            <a:lvl3pPr marL="755934" indent="0">
              <a:buNone/>
              <a:defRPr sz="1488">
                <a:solidFill>
                  <a:schemeClr val="tx1">
                    <a:tint val="75000"/>
                  </a:schemeClr>
                </a:solidFill>
              </a:defRPr>
            </a:lvl3pPr>
            <a:lvl4pPr marL="1133902" indent="0">
              <a:buNone/>
              <a:defRPr sz="1323">
                <a:solidFill>
                  <a:schemeClr val="tx1">
                    <a:tint val="75000"/>
                  </a:schemeClr>
                </a:solidFill>
              </a:defRPr>
            </a:lvl4pPr>
            <a:lvl5pPr marL="1511869" indent="0">
              <a:buNone/>
              <a:defRPr sz="1323">
                <a:solidFill>
                  <a:schemeClr val="tx1">
                    <a:tint val="75000"/>
                  </a:schemeClr>
                </a:solidFill>
              </a:defRPr>
            </a:lvl5pPr>
            <a:lvl6pPr marL="1889836" indent="0">
              <a:buNone/>
              <a:defRPr sz="1323">
                <a:solidFill>
                  <a:schemeClr val="tx1">
                    <a:tint val="75000"/>
                  </a:schemeClr>
                </a:solidFill>
              </a:defRPr>
            </a:lvl6pPr>
            <a:lvl7pPr marL="2267803" indent="0">
              <a:buNone/>
              <a:defRPr sz="1323">
                <a:solidFill>
                  <a:schemeClr val="tx1">
                    <a:tint val="75000"/>
                  </a:schemeClr>
                </a:solidFill>
              </a:defRPr>
            </a:lvl7pPr>
            <a:lvl8pPr marL="2645771" indent="0">
              <a:buNone/>
              <a:defRPr sz="1323">
                <a:solidFill>
                  <a:schemeClr val="tx1">
                    <a:tint val="75000"/>
                  </a:schemeClr>
                </a:solidFill>
              </a:defRPr>
            </a:lvl8pPr>
            <a:lvl9pPr marL="3023738" indent="0">
              <a:buNone/>
              <a:defRPr sz="1323">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F60539F8-36CC-B046-A9DA-4E088B096F4E}" type="datetimeFigureOut">
              <a:rPr lang="en-US" smtClean="0"/>
              <a:t>1/24/22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92D47F-3288-4148-A6A0-4245BDFB8625}" type="slidenum">
              <a:rPr lang="en-US" smtClean="0"/>
              <a:t>‹#›</a:t>
            </a:fld>
            <a:endParaRPr lang="en-US"/>
          </a:p>
        </p:txBody>
      </p:sp>
    </p:spTree>
    <p:extLst>
      <p:ext uri="{BB962C8B-B14F-4D97-AF65-F5344CB8AC3E}">
        <p14:creationId xmlns:p14="http://schemas.microsoft.com/office/powerpoint/2010/main" val="11507563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519728" y="2846200"/>
            <a:ext cx="3212862" cy="6783857"/>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3827085" y="2846200"/>
            <a:ext cx="3212862" cy="6783857"/>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F60539F8-36CC-B046-A9DA-4E088B096F4E}" type="datetimeFigureOut">
              <a:rPr lang="en-US" smtClean="0"/>
              <a:t>1/24/22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192D47F-3288-4148-A6A0-4245BDFB8625}" type="slidenum">
              <a:rPr lang="en-US" smtClean="0"/>
              <a:t>‹#›</a:t>
            </a:fld>
            <a:endParaRPr lang="en-US"/>
          </a:p>
        </p:txBody>
      </p:sp>
    </p:spTree>
    <p:extLst>
      <p:ext uri="{BB962C8B-B14F-4D97-AF65-F5344CB8AC3E}">
        <p14:creationId xmlns:p14="http://schemas.microsoft.com/office/powerpoint/2010/main" val="6338999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20712" y="569242"/>
            <a:ext cx="6520220" cy="2066590"/>
          </a:xfrm>
        </p:spPr>
        <p:txBody>
          <a:bodyPr/>
          <a:lstStyle/>
          <a:p>
            <a:r>
              <a:rPr lang="en-GB"/>
              <a:t>Click to edit Master title style</a:t>
            </a:r>
            <a:endParaRPr lang="en-US" dirty="0"/>
          </a:p>
        </p:txBody>
      </p:sp>
      <p:sp>
        <p:nvSpPr>
          <p:cNvPr id="3" name="Text Placeholder 2"/>
          <p:cNvSpPr>
            <a:spLocks noGrp="1"/>
          </p:cNvSpPr>
          <p:nvPr>
            <p:ph type="body" idx="1"/>
          </p:nvPr>
        </p:nvSpPr>
        <p:spPr>
          <a:xfrm>
            <a:off x="520713" y="2620980"/>
            <a:ext cx="3198096"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en-GB"/>
              <a:t>Click to edit Master text styles</a:t>
            </a:r>
          </a:p>
        </p:txBody>
      </p:sp>
      <p:sp>
        <p:nvSpPr>
          <p:cNvPr id="4" name="Content Placeholder 3"/>
          <p:cNvSpPr>
            <a:spLocks noGrp="1"/>
          </p:cNvSpPr>
          <p:nvPr>
            <p:ph sz="half" idx="2"/>
          </p:nvPr>
        </p:nvSpPr>
        <p:spPr>
          <a:xfrm>
            <a:off x="520713" y="3905482"/>
            <a:ext cx="3198096" cy="5744375"/>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3827086" y="2620980"/>
            <a:ext cx="3213847"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en-GB"/>
              <a:t>Click to edit Master text styles</a:t>
            </a:r>
          </a:p>
        </p:txBody>
      </p:sp>
      <p:sp>
        <p:nvSpPr>
          <p:cNvPr id="6" name="Content Placeholder 5"/>
          <p:cNvSpPr>
            <a:spLocks noGrp="1"/>
          </p:cNvSpPr>
          <p:nvPr>
            <p:ph sz="quarter" idx="4"/>
          </p:nvPr>
        </p:nvSpPr>
        <p:spPr>
          <a:xfrm>
            <a:off x="3827086" y="3905482"/>
            <a:ext cx="3213847" cy="5744375"/>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F60539F8-36CC-B046-A9DA-4E088B096F4E}" type="datetimeFigureOut">
              <a:rPr lang="en-US" smtClean="0"/>
              <a:t>1/24/22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192D47F-3288-4148-A6A0-4245BDFB8625}" type="slidenum">
              <a:rPr lang="en-US" smtClean="0"/>
              <a:t>‹#›</a:t>
            </a:fld>
            <a:endParaRPr lang="en-US"/>
          </a:p>
        </p:txBody>
      </p:sp>
    </p:spTree>
    <p:extLst>
      <p:ext uri="{BB962C8B-B14F-4D97-AF65-F5344CB8AC3E}">
        <p14:creationId xmlns:p14="http://schemas.microsoft.com/office/powerpoint/2010/main" val="14249608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F60539F8-36CC-B046-A9DA-4E088B096F4E}" type="datetimeFigureOut">
              <a:rPr lang="en-US" smtClean="0"/>
              <a:t>1/24/22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192D47F-3288-4148-A6A0-4245BDFB8625}" type="slidenum">
              <a:rPr lang="en-US" smtClean="0"/>
              <a:t>‹#›</a:t>
            </a:fld>
            <a:endParaRPr lang="en-US"/>
          </a:p>
        </p:txBody>
      </p:sp>
    </p:spTree>
    <p:extLst>
      <p:ext uri="{BB962C8B-B14F-4D97-AF65-F5344CB8AC3E}">
        <p14:creationId xmlns:p14="http://schemas.microsoft.com/office/powerpoint/2010/main" val="38753409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0539F8-36CC-B046-A9DA-4E088B096F4E}" type="datetimeFigureOut">
              <a:rPr lang="en-US" smtClean="0"/>
              <a:t>1/24/22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192D47F-3288-4148-A6A0-4245BDFB8625}" type="slidenum">
              <a:rPr lang="en-US" smtClean="0"/>
              <a:t>‹#›</a:t>
            </a:fld>
            <a:endParaRPr lang="en-US"/>
          </a:p>
        </p:txBody>
      </p:sp>
    </p:spTree>
    <p:extLst>
      <p:ext uri="{BB962C8B-B14F-4D97-AF65-F5344CB8AC3E}">
        <p14:creationId xmlns:p14="http://schemas.microsoft.com/office/powerpoint/2010/main" val="29308092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en-GB"/>
              <a:t>Click to edit Master title style</a:t>
            </a:r>
            <a:endParaRPr lang="en-US" dirty="0"/>
          </a:p>
        </p:txBody>
      </p:sp>
      <p:sp>
        <p:nvSpPr>
          <p:cNvPr id="3" name="Content Placeholder 2"/>
          <p:cNvSpPr>
            <a:spLocks noGrp="1"/>
          </p:cNvSpPr>
          <p:nvPr>
            <p:ph idx="1"/>
          </p:nvPr>
        </p:nvSpPr>
        <p:spPr>
          <a:xfrm>
            <a:off x="3213847" y="1539425"/>
            <a:ext cx="3827085" cy="7598117"/>
          </a:xfrm>
        </p:spPr>
        <p:txBody>
          <a:bodyPr/>
          <a:lstStyle>
            <a:lvl1pPr>
              <a:defRPr sz="2645"/>
            </a:lvl1pPr>
            <a:lvl2pPr>
              <a:defRPr sz="2315"/>
            </a:lvl2pPr>
            <a:lvl3pPr>
              <a:defRPr sz="1984"/>
            </a:lvl3pPr>
            <a:lvl4pPr>
              <a:defRPr sz="1653"/>
            </a:lvl4pPr>
            <a:lvl5pPr>
              <a:defRPr sz="1653"/>
            </a:lvl5pPr>
            <a:lvl6pPr>
              <a:defRPr sz="1653"/>
            </a:lvl6pPr>
            <a:lvl7pPr>
              <a:defRPr sz="1653"/>
            </a:lvl7pPr>
            <a:lvl8pPr>
              <a:defRPr sz="1653"/>
            </a:lvl8pPr>
            <a:lvl9pPr>
              <a:defRPr sz="1653"/>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en-GB"/>
              <a:t>Click to edit Master text styles</a:t>
            </a:r>
          </a:p>
        </p:txBody>
      </p:sp>
      <p:sp>
        <p:nvSpPr>
          <p:cNvPr id="5" name="Date Placeholder 4"/>
          <p:cNvSpPr>
            <a:spLocks noGrp="1"/>
          </p:cNvSpPr>
          <p:nvPr>
            <p:ph type="dt" sz="half" idx="10"/>
          </p:nvPr>
        </p:nvSpPr>
        <p:spPr/>
        <p:txBody>
          <a:bodyPr/>
          <a:lstStyle/>
          <a:p>
            <a:fld id="{F60539F8-36CC-B046-A9DA-4E088B096F4E}" type="datetimeFigureOut">
              <a:rPr lang="en-US" smtClean="0"/>
              <a:t>1/24/22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192D47F-3288-4148-A6A0-4245BDFB8625}" type="slidenum">
              <a:rPr lang="en-US" smtClean="0"/>
              <a:t>‹#›</a:t>
            </a:fld>
            <a:endParaRPr lang="en-US"/>
          </a:p>
        </p:txBody>
      </p:sp>
    </p:spTree>
    <p:extLst>
      <p:ext uri="{BB962C8B-B14F-4D97-AF65-F5344CB8AC3E}">
        <p14:creationId xmlns:p14="http://schemas.microsoft.com/office/powerpoint/2010/main" val="14808892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en-GB"/>
              <a:t>Click to edit Master title style</a:t>
            </a:r>
            <a:endParaRPr lang="en-US" dirty="0"/>
          </a:p>
        </p:txBody>
      </p:sp>
      <p:sp>
        <p:nvSpPr>
          <p:cNvPr id="3" name="Picture Placeholder 2"/>
          <p:cNvSpPr>
            <a:spLocks noGrp="1" noChangeAspect="1"/>
          </p:cNvSpPr>
          <p:nvPr>
            <p:ph type="pic" idx="1"/>
          </p:nvPr>
        </p:nvSpPr>
        <p:spPr>
          <a:xfrm>
            <a:off x="3213847" y="1539425"/>
            <a:ext cx="3827085" cy="7598117"/>
          </a:xfrm>
        </p:spPr>
        <p:txBody>
          <a:bodyPr anchor="t"/>
          <a:lstStyle>
            <a:lvl1pPr marL="0" indent="0">
              <a:buNone/>
              <a:defRPr sz="2645"/>
            </a:lvl1pPr>
            <a:lvl2pPr marL="377967" indent="0">
              <a:buNone/>
              <a:defRPr sz="2315"/>
            </a:lvl2pPr>
            <a:lvl3pPr marL="755934" indent="0">
              <a:buNone/>
              <a:defRPr sz="1984"/>
            </a:lvl3pPr>
            <a:lvl4pPr marL="1133902" indent="0">
              <a:buNone/>
              <a:defRPr sz="1653"/>
            </a:lvl4pPr>
            <a:lvl5pPr marL="1511869" indent="0">
              <a:buNone/>
              <a:defRPr sz="1653"/>
            </a:lvl5pPr>
            <a:lvl6pPr marL="1889836" indent="0">
              <a:buNone/>
              <a:defRPr sz="1653"/>
            </a:lvl6pPr>
            <a:lvl7pPr marL="2267803" indent="0">
              <a:buNone/>
              <a:defRPr sz="1653"/>
            </a:lvl7pPr>
            <a:lvl8pPr marL="2645771" indent="0">
              <a:buNone/>
              <a:defRPr sz="1653"/>
            </a:lvl8pPr>
            <a:lvl9pPr marL="3023738" indent="0">
              <a:buNone/>
              <a:defRPr sz="1653"/>
            </a:lvl9pPr>
          </a:lstStyle>
          <a:p>
            <a:r>
              <a:rPr lang="en-GB"/>
              <a:t>Click icon to add picture</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en-GB"/>
              <a:t>Click to edit Master text styles</a:t>
            </a:r>
          </a:p>
        </p:txBody>
      </p:sp>
      <p:sp>
        <p:nvSpPr>
          <p:cNvPr id="5" name="Date Placeholder 4"/>
          <p:cNvSpPr>
            <a:spLocks noGrp="1"/>
          </p:cNvSpPr>
          <p:nvPr>
            <p:ph type="dt" sz="half" idx="10"/>
          </p:nvPr>
        </p:nvSpPr>
        <p:spPr/>
        <p:txBody>
          <a:bodyPr/>
          <a:lstStyle/>
          <a:p>
            <a:fld id="{F60539F8-36CC-B046-A9DA-4E088B096F4E}" type="datetimeFigureOut">
              <a:rPr lang="en-US" smtClean="0"/>
              <a:t>1/24/22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192D47F-3288-4148-A6A0-4245BDFB8625}" type="slidenum">
              <a:rPr lang="en-US" smtClean="0"/>
              <a:t>‹#›</a:t>
            </a:fld>
            <a:endParaRPr lang="en-US"/>
          </a:p>
        </p:txBody>
      </p:sp>
    </p:spTree>
    <p:extLst>
      <p:ext uri="{BB962C8B-B14F-4D97-AF65-F5344CB8AC3E}">
        <p14:creationId xmlns:p14="http://schemas.microsoft.com/office/powerpoint/2010/main" val="22550460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569242"/>
            <a:ext cx="6520220" cy="2066590"/>
          </a:xfrm>
          <a:prstGeom prst="rect">
            <a:avLst/>
          </a:prstGeom>
        </p:spPr>
        <p:txBody>
          <a:bodyPr vert="horz" lIns="91440" tIns="45720" rIns="91440" bIns="4572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519728" y="2846200"/>
            <a:ext cx="6520220" cy="6783857"/>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519728" y="9909729"/>
            <a:ext cx="1700927" cy="569240"/>
          </a:xfrm>
          <a:prstGeom prst="rect">
            <a:avLst/>
          </a:prstGeom>
        </p:spPr>
        <p:txBody>
          <a:bodyPr vert="horz" lIns="91440" tIns="45720" rIns="91440" bIns="45720" rtlCol="0" anchor="ctr"/>
          <a:lstStyle>
            <a:lvl1pPr algn="l">
              <a:defRPr sz="992">
                <a:solidFill>
                  <a:schemeClr val="tx1">
                    <a:tint val="75000"/>
                  </a:schemeClr>
                </a:solidFill>
              </a:defRPr>
            </a:lvl1pPr>
          </a:lstStyle>
          <a:p>
            <a:fld id="{F60539F8-36CC-B046-A9DA-4E088B096F4E}" type="datetimeFigureOut">
              <a:rPr lang="en-US" smtClean="0"/>
              <a:t>1/24/22</a:t>
            </a:fld>
            <a:endParaRPr lang="en-US"/>
          </a:p>
        </p:txBody>
      </p:sp>
      <p:sp>
        <p:nvSpPr>
          <p:cNvPr id="5" name="Footer Placeholder 4"/>
          <p:cNvSpPr>
            <a:spLocks noGrp="1"/>
          </p:cNvSpPr>
          <p:nvPr>
            <p:ph type="ftr" sz="quarter" idx="3"/>
          </p:nvPr>
        </p:nvSpPr>
        <p:spPr>
          <a:xfrm>
            <a:off x="2504143" y="9909729"/>
            <a:ext cx="2551390" cy="569240"/>
          </a:xfrm>
          <a:prstGeom prst="rect">
            <a:avLst/>
          </a:prstGeom>
        </p:spPr>
        <p:txBody>
          <a:bodyPr vert="horz" lIns="91440" tIns="45720" rIns="91440" bIns="45720" rtlCol="0" anchor="ctr"/>
          <a:lstStyle>
            <a:lvl1pPr algn="ctr">
              <a:defRPr sz="992">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339020" y="9909729"/>
            <a:ext cx="1700927" cy="569240"/>
          </a:xfrm>
          <a:prstGeom prst="rect">
            <a:avLst/>
          </a:prstGeom>
        </p:spPr>
        <p:txBody>
          <a:bodyPr vert="horz" lIns="91440" tIns="45720" rIns="91440" bIns="45720" rtlCol="0" anchor="ctr"/>
          <a:lstStyle>
            <a:lvl1pPr algn="r">
              <a:defRPr sz="992">
                <a:solidFill>
                  <a:schemeClr val="tx1">
                    <a:tint val="75000"/>
                  </a:schemeClr>
                </a:solidFill>
              </a:defRPr>
            </a:lvl1pPr>
          </a:lstStyle>
          <a:p>
            <a:fld id="{0192D47F-3288-4148-A6A0-4245BDFB8625}" type="slidenum">
              <a:rPr lang="en-US" smtClean="0"/>
              <a:t>‹#›</a:t>
            </a:fld>
            <a:endParaRPr lang="en-US"/>
          </a:p>
        </p:txBody>
      </p:sp>
    </p:spTree>
    <p:extLst>
      <p:ext uri="{BB962C8B-B14F-4D97-AF65-F5344CB8AC3E}">
        <p14:creationId xmlns:p14="http://schemas.microsoft.com/office/powerpoint/2010/main" val="423643993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755934" rtl="0" eaLnBrk="1" latinLnBrk="0" hangingPunct="1">
        <a:lnSpc>
          <a:spcPct val="90000"/>
        </a:lnSpc>
        <a:spcBef>
          <a:spcPct val="0"/>
        </a:spcBef>
        <a:buNone/>
        <a:defRPr sz="3637" kern="1200">
          <a:solidFill>
            <a:schemeClr val="tx1"/>
          </a:solidFill>
          <a:latin typeface="+mj-lt"/>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p:bodyStyle>
    <p:otherStyle>
      <a:defPPr>
        <a:defRPr lang="en-US"/>
      </a:defPPr>
      <a:lvl1pPr marL="0" algn="l" defTabSz="755934" rtl="0" eaLnBrk="1" latinLnBrk="0" hangingPunct="1">
        <a:defRPr sz="1488" kern="1200">
          <a:solidFill>
            <a:schemeClr val="tx1"/>
          </a:solidFill>
          <a:latin typeface="+mn-lt"/>
          <a:ea typeface="+mn-ea"/>
          <a:cs typeface="+mn-cs"/>
        </a:defRPr>
      </a:lvl1pPr>
      <a:lvl2pPr marL="377967" algn="l" defTabSz="755934" rtl="0" eaLnBrk="1" latinLnBrk="0" hangingPunct="1">
        <a:defRPr sz="1488" kern="1200">
          <a:solidFill>
            <a:schemeClr val="tx1"/>
          </a:solidFill>
          <a:latin typeface="+mn-lt"/>
          <a:ea typeface="+mn-ea"/>
          <a:cs typeface="+mn-cs"/>
        </a:defRPr>
      </a:lvl2pPr>
      <a:lvl3pPr marL="755934" algn="l" defTabSz="755934" rtl="0" eaLnBrk="1" latinLnBrk="0" hangingPunct="1">
        <a:defRPr sz="1488" kern="1200">
          <a:solidFill>
            <a:schemeClr val="tx1"/>
          </a:solidFill>
          <a:latin typeface="+mn-lt"/>
          <a:ea typeface="+mn-ea"/>
          <a:cs typeface="+mn-cs"/>
        </a:defRPr>
      </a:lvl3pPr>
      <a:lvl4pPr marL="1133902" algn="l" defTabSz="755934" rtl="0" eaLnBrk="1" latinLnBrk="0" hangingPunct="1">
        <a:defRPr sz="1488" kern="1200">
          <a:solidFill>
            <a:schemeClr val="tx1"/>
          </a:solidFill>
          <a:latin typeface="+mn-lt"/>
          <a:ea typeface="+mn-ea"/>
          <a:cs typeface="+mn-cs"/>
        </a:defRPr>
      </a:lvl4pPr>
      <a:lvl5pPr marL="1511869" algn="l" defTabSz="755934" rtl="0" eaLnBrk="1" latinLnBrk="0" hangingPunct="1">
        <a:defRPr sz="1488" kern="1200">
          <a:solidFill>
            <a:schemeClr val="tx1"/>
          </a:solidFill>
          <a:latin typeface="+mn-lt"/>
          <a:ea typeface="+mn-ea"/>
          <a:cs typeface="+mn-cs"/>
        </a:defRPr>
      </a:lvl5pPr>
      <a:lvl6pPr marL="1889836" algn="l" defTabSz="755934" rtl="0" eaLnBrk="1" latinLnBrk="0" hangingPunct="1">
        <a:defRPr sz="1488" kern="1200">
          <a:solidFill>
            <a:schemeClr val="tx1"/>
          </a:solidFill>
          <a:latin typeface="+mn-lt"/>
          <a:ea typeface="+mn-ea"/>
          <a:cs typeface="+mn-cs"/>
        </a:defRPr>
      </a:lvl6pPr>
      <a:lvl7pPr marL="2267803" algn="l" defTabSz="755934" rtl="0" eaLnBrk="1" latinLnBrk="0" hangingPunct="1">
        <a:defRPr sz="1488" kern="1200">
          <a:solidFill>
            <a:schemeClr val="tx1"/>
          </a:solidFill>
          <a:latin typeface="+mn-lt"/>
          <a:ea typeface="+mn-ea"/>
          <a:cs typeface="+mn-cs"/>
        </a:defRPr>
      </a:lvl7pPr>
      <a:lvl8pPr marL="2645771" algn="l" defTabSz="755934" rtl="0" eaLnBrk="1" latinLnBrk="0" hangingPunct="1">
        <a:defRPr sz="1488" kern="1200">
          <a:solidFill>
            <a:schemeClr val="tx1"/>
          </a:solidFill>
          <a:latin typeface="+mn-lt"/>
          <a:ea typeface="+mn-ea"/>
          <a:cs typeface="+mn-cs"/>
        </a:defRPr>
      </a:lvl8pPr>
      <a:lvl9pPr marL="3023738" algn="l" defTabSz="755934" rtl="0" eaLnBrk="1" latinLnBrk="0" hangingPunct="1">
        <a:defRPr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ccain@asachelt.org" TargetMode="External"/><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hyperlink" Target="http://www.asachelt.org/sixthformapplication"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D1678D54-D2D1-654B-8F9E-81139F7E0524}"/>
              </a:ext>
            </a:extLst>
          </p:cNvPr>
          <p:cNvSpPr txBox="1"/>
          <p:nvPr/>
        </p:nvSpPr>
        <p:spPr>
          <a:xfrm>
            <a:off x="277790" y="1273217"/>
            <a:ext cx="2928397" cy="369332"/>
          </a:xfrm>
          <a:prstGeom prst="rect">
            <a:avLst/>
          </a:prstGeom>
          <a:noFill/>
        </p:spPr>
        <p:txBody>
          <a:bodyPr wrap="square" rtlCol="0">
            <a:spAutoFit/>
          </a:bodyPr>
          <a:lstStyle/>
          <a:p>
            <a:r>
              <a:rPr lang="en-US" dirty="0">
                <a:solidFill>
                  <a:srgbClr val="724D81"/>
                </a:solidFill>
              </a:rPr>
              <a:t>Sixth Form Application Form</a:t>
            </a:r>
          </a:p>
        </p:txBody>
      </p:sp>
      <p:pic>
        <p:nvPicPr>
          <p:cNvPr id="6" name="Picture 5" descr="A picture containing text&#10;&#10;Description automatically generated">
            <a:extLst>
              <a:ext uri="{FF2B5EF4-FFF2-40B4-BE49-F238E27FC236}">
                <a16:creationId xmlns:a16="http://schemas.microsoft.com/office/drawing/2014/main" id="{B2338134-BD7F-F843-9EE1-302EA6532BE9}"/>
              </a:ext>
            </a:extLst>
          </p:cNvPr>
          <p:cNvPicPr>
            <a:picLocks noChangeAspect="1"/>
          </p:cNvPicPr>
          <p:nvPr/>
        </p:nvPicPr>
        <p:blipFill>
          <a:blip r:embed="rId2"/>
          <a:stretch>
            <a:fillRect/>
          </a:stretch>
        </p:blipFill>
        <p:spPr>
          <a:xfrm>
            <a:off x="297385" y="306256"/>
            <a:ext cx="1663700" cy="889000"/>
          </a:xfrm>
          <a:prstGeom prst="rect">
            <a:avLst/>
          </a:prstGeom>
        </p:spPr>
      </p:pic>
      <p:sp>
        <p:nvSpPr>
          <p:cNvPr id="7" name="TextBox 6">
            <a:extLst>
              <a:ext uri="{FF2B5EF4-FFF2-40B4-BE49-F238E27FC236}">
                <a16:creationId xmlns:a16="http://schemas.microsoft.com/office/drawing/2014/main" id="{84295349-4774-5047-BC23-0A65B40095F8}"/>
              </a:ext>
            </a:extLst>
          </p:cNvPr>
          <p:cNvSpPr txBox="1"/>
          <p:nvPr/>
        </p:nvSpPr>
        <p:spPr>
          <a:xfrm>
            <a:off x="2106593" y="324089"/>
            <a:ext cx="5210014" cy="830997"/>
          </a:xfrm>
          <a:prstGeom prst="rect">
            <a:avLst/>
          </a:prstGeom>
          <a:noFill/>
        </p:spPr>
        <p:txBody>
          <a:bodyPr wrap="square" rtlCol="0">
            <a:spAutoFit/>
          </a:bodyPr>
          <a:lstStyle/>
          <a:p>
            <a:r>
              <a:rPr lang="en-US" sz="1200" dirty="0"/>
              <a:t>Please return your application to </a:t>
            </a:r>
            <a:r>
              <a:rPr lang="en-US" sz="1200" dirty="0">
                <a:hlinkClick r:id="rId3"/>
              </a:rPr>
              <a:t>ccain@asachelt.org</a:t>
            </a:r>
            <a:r>
              <a:rPr lang="en-US" sz="1200" dirty="0"/>
              <a:t> or send to </a:t>
            </a:r>
          </a:p>
          <a:p>
            <a:r>
              <a:rPr lang="en-US" sz="1200" dirty="0"/>
              <a:t>Mrs. C Cain, All Saints’ Academy, Blaisdon Way, Cheltenham, GL51 0WH.</a:t>
            </a:r>
          </a:p>
          <a:p>
            <a:r>
              <a:rPr lang="en-US" sz="1200" dirty="0"/>
              <a:t>Alternatively you can also complete an electronic version of the application form by visiting our website </a:t>
            </a:r>
            <a:r>
              <a:rPr lang="en-US" sz="1200" dirty="0">
                <a:hlinkClick r:id="rId4"/>
              </a:rPr>
              <a:t>www.asachelt.org/sixthformapplication</a:t>
            </a:r>
            <a:endParaRPr lang="en-US" sz="1200" dirty="0"/>
          </a:p>
        </p:txBody>
      </p:sp>
      <p:sp>
        <p:nvSpPr>
          <p:cNvPr id="8" name="Rectangle 7">
            <a:extLst>
              <a:ext uri="{FF2B5EF4-FFF2-40B4-BE49-F238E27FC236}">
                <a16:creationId xmlns:a16="http://schemas.microsoft.com/office/drawing/2014/main" id="{CF271631-9258-834B-91E9-63F8BB90919F}"/>
              </a:ext>
            </a:extLst>
          </p:cNvPr>
          <p:cNvSpPr/>
          <p:nvPr/>
        </p:nvSpPr>
        <p:spPr>
          <a:xfrm>
            <a:off x="2118164" y="277790"/>
            <a:ext cx="5162312" cy="891253"/>
          </a:xfrm>
          <a:prstGeom prst="rect">
            <a:avLst/>
          </a:prstGeom>
          <a:solidFill>
            <a:srgbClr val="734C82">
              <a:alpha val="44706"/>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aphicFrame>
        <p:nvGraphicFramePr>
          <p:cNvPr id="13" name="Table 12">
            <a:extLst>
              <a:ext uri="{FF2B5EF4-FFF2-40B4-BE49-F238E27FC236}">
                <a16:creationId xmlns:a16="http://schemas.microsoft.com/office/drawing/2014/main" id="{F7093B59-235B-9442-93FD-C3BCE0769EE1}"/>
              </a:ext>
            </a:extLst>
          </p:cNvPr>
          <p:cNvGraphicFramePr>
            <a:graphicFrameLocks noGrp="1"/>
          </p:cNvGraphicFramePr>
          <p:nvPr>
            <p:extLst>
              <p:ext uri="{D42A27DB-BD31-4B8C-83A1-F6EECF244321}">
                <p14:modId xmlns:p14="http://schemas.microsoft.com/office/powerpoint/2010/main" val="1989595068"/>
              </p:ext>
            </p:extLst>
          </p:nvPr>
        </p:nvGraphicFramePr>
        <p:xfrm>
          <a:off x="335280" y="1668546"/>
          <a:ext cx="6939281" cy="3624812"/>
        </p:xfrm>
        <a:graphic>
          <a:graphicData uri="http://schemas.openxmlformats.org/drawingml/2006/table">
            <a:tbl>
              <a:tblPr/>
              <a:tblGrid>
                <a:gridCol w="990488">
                  <a:extLst>
                    <a:ext uri="{9D8B030D-6E8A-4147-A177-3AD203B41FA5}">
                      <a16:colId xmlns:a16="http://schemas.microsoft.com/office/drawing/2014/main" val="1935709040"/>
                    </a:ext>
                  </a:extLst>
                </a:gridCol>
                <a:gridCol w="2344352">
                  <a:extLst>
                    <a:ext uri="{9D8B030D-6E8A-4147-A177-3AD203B41FA5}">
                      <a16:colId xmlns:a16="http://schemas.microsoft.com/office/drawing/2014/main" val="3516684679"/>
                    </a:ext>
                  </a:extLst>
                </a:gridCol>
                <a:gridCol w="1260089">
                  <a:extLst>
                    <a:ext uri="{9D8B030D-6E8A-4147-A177-3AD203B41FA5}">
                      <a16:colId xmlns:a16="http://schemas.microsoft.com/office/drawing/2014/main" val="1737126186"/>
                    </a:ext>
                  </a:extLst>
                </a:gridCol>
                <a:gridCol w="2344352">
                  <a:extLst>
                    <a:ext uri="{9D8B030D-6E8A-4147-A177-3AD203B41FA5}">
                      <a16:colId xmlns:a16="http://schemas.microsoft.com/office/drawing/2014/main" val="3522985027"/>
                    </a:ext>
                  </a:extLst>
                </a:gridCol>
              </a:tblGrid>
              <a:tr h="185491">
                <a:tc gridSpan="2">
                  <a:txBody>
                    <a:bodyPr/>
                    <a:lstStyle/>
                    <a:p>
                      <a:pPr algn="ctr" fontAlgn="ctr"/>
                      <a:r>
                        <a:rPr lang="en-GB" sz="1000" b="0" i="0" u="none" strike="noStrike">
                          <a:solidFill>
                            <a:srgbClr val="FFFFFF"/>
                          </a:solidFill>
                          <a:effectLst/>
                          <a:latin typeface="Calibri Light" panose="020F0302020204030204" pitchFamily="34" charset="0"/>
                        </a:rPr>
                        <a:t>Your details</a:t>
                      </a:r>
                    </a:p>
                  </a:txBody>
                  <a:tcPr marL="5508" marR="5508" marT="550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24D81"/>
                    </a:solidFill>
                  </a:tcPr>
                </a:tc>
                <a:tc hMerge="1">
                  <a:txBody>
                    <a:bodyPr/>
                    <a:lstStyle/>
                    <a:p>
                      <a:endParaRPr lang="en-US"/>
                    </a:p>
                  </a:txBody>
                  <a:tcPr/>
                </a:tc>
                <a:tc gridSpan="2">
                  <a:txBody>
                    <a:bodyPr/>
                    <a:lstStyle/>
                    <a:p>
                      <a:pPr algn="ctr" fontAlgn="ctr"/>
                      <a:r>
                        <a:rPr lang="en-GB" sz="1000" b="0" i="0" u="none" strike="noStrike" dirty="0">
                          <a:solidFill>
                            <a:srgbClr val="FFFFFF"/>
                          </a:solidFill>
                          <a:effectLst/>
                          <a:latin typeface="Calibri Light" panose="020F0302020204030204" pitchFamily="34" charset="0"/>
                        </a:rPr>
                        <a:t>Parents/Carers details</a:t>
                      </a:r>
                    </a:p>
                  </a:txBody>
                  <a:tcPr marL="5508" marR="5508" marT="550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24D81"/>
                    </a:solidFill>
                  </a:tcPr>
                </a:tc>
                <a:tc hMerge="1">
                  <a:txBody>
                    <a:bodyPr/>
                    <a:lstStyle/>
                    <a:p>
                      <a:endParaRPr lang="en-US"/>
                    </a:p>
                  </a:txBody>
                  <a:tcPr/>
                </a:tc>
                <a:extLst>
                  <a:ext uri="{0D108BD9-81ED-4DB2-BD59-A6C34878D82A}">
                    <a16:rowId xmlns:a16="http://schemas.microsoft.com/office/drawing/2014/main" val="3647727562"/>
                  </a:ext>
                </a:extLst>
              </a:tr>
              <a:tr h="378712">
                <a:tc>
                  <a:txBody>
                    <a:bodyPr/>
                    <a:lstStyle/>
                    <a:p>
                      <a:pPr algn="l" fontAlgn="ctr"/>
                      <a:r>
                        <a:rPr lang="en-GB" sz="800" b="0" i="0" u="none" strike="noStrike">
                          <a:solidFill>
                            <a:srgbClr val="000000"/>
                          </a:solidFill>
                          <a:effectLst/>
                          <a:latin typeface="Calibri Light" panose="020F0302020204030204" pitchFamily="34" charset="0"/>
                        </a:rPr>
                        <a:t>Full Name</a:t>
                      </a:r>
                    </a:p>
                  </a:txBody>
                  <a:tcPr marL="5508" marR="5508" marT="550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GB" sz="800" b="0" i="0" u="none" strike="noStrike" dirty="0">
                          <a:solidFill>
                            <a:srgbClr val="000000"/>
                          </a:solidFill>
                          <a:effectLst/>
                          <a:latin typeface="Calibri Light" panose="020F0302020204030204" pitchFamily="34" charset="0"/>
                        </a:rPr>
                        <a:t> </a:t>
                      </a:r>
                    </a:p>
                  </a:txBody>
                  <a:tcPr marL="5508" marR="5508" marT="550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GB" sz="800" b="0" i="0" u="none" strike="noStrike">
                          <a:solidFill>
                            <a:srgbClr val="000000"/>
                          </a:solidFill>
                          <a:effectLst/>
                          <a:latin typeface="Calibri Light" panose="020F0302020204030204" pitchFamily="34" charset="0"/>
                        </a:rPr>
                        <a:t>Title</a:t>
                      </a:r>
                    </a:p>
                  </a:txBody>
                  <a:tcPr marL="5508" marR="5508" marT="550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700" b="0" i="0" u="none" strike="noStrike" dirty="0">
                          <a:solidFill>
                            <a:srgbClr val="000000"/>
                          </a:solidFill>
                          <a:effectLst/>
                          <a:latin typeface="Calibri Light" panose="020F0302020204030204" pitchFamily="34" charset="0"/>
                        </a:rPr>
                        <a:t> </a:t>
                      </a:r>
                    </a:p>
                  </a:txBody>
                  <a:tcPr marL="5508" marR="5508" marT="550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0679049"/>
                  </a:ext>
                </a:extLst>
              </a:tr>
              <a:tr h="378712">
                <a:tc>
                  <a:txBody>
                    <a:bodyPr/>
                    <a:lstStyle/>
                    <a:p>
                      <a:pPr algn="l" fontAlgn="ctr"/>
                      <a:r>
                        <a:rPr lang="en-GB" sz="800" b="0" i="0" u="none" strike="noStrike">
                          <a:solidFill>
                            <a:srgbClr val="000000"/>
                          </a:solidFill>
                          <a:effectLst/>
                          <a:latin typeface="Calibri Light" panose="020F0302020204030204" pitchFamily="34" charset="0"/>
                        </a:rPr>
                        <a:t>DOB</a:t>
                      </a:r>
                    </a:p>
                  </a:txBody>
                  <a:tcPr marL="5508" marR="5508" marT="550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GB" sz="800" b="0" i="0" u="none" strike="noStrike">
                          <a:solidFill>
                            <a:srgbClr val="000000"/>
                          </a:solidFill>
                          <a:effectLst/>
                          <a:latin typeface="Calibri Light" panose="020F0302020204030204" pitchFamily="34" charset="0"/>
                        </a:rPr>
                        <a:t> </a:t>
                      </a:r>
                    </a:p>
                  </a:txBody>
                  <a:tcPr marL="5508" marR="5508" marT="550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GB" sz="800" b="0" i="0" u="none" strike="noStrike">
                          <a:solidFill>
                            <a:srgbClr val="000000"/>
                          </a:solidFill>
                          <a:effectLst/>
                          <a:latin typeface="Calibri Light" panose="020F0302020204030204" pitchFamily="34" charset="0"/>
                        </a:rPr>
                        <a:t>Full Name</a:t>
                      </a:r>
                    </a:p>
                  </a:txBody>
                  <a:tcPr marL="5508" marR="5508" marT="550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700" b="0" i="0" u="none" strike="noStrike" dirty="0">
                          <a:solidFill>
                            <a:srgbClr val="000000"/>
                          </a:solidFill>
                          <a:effectLst/>
                          <a:latin typeface="Calibri Light" panose="020F0302020204030204" pitchFamily="34" charset="0"/>
                        </a:rPr>
                        <a:t> </a:t>
                      </a:r>
                    </a:p>
                  </a:txBody>
                  <a:tcPr marL="5508" marR="5508" marT="550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97506181"/>
                  </a:ext>
                </a:extLst>
              </a:tr>
              <a:tr h="378712">
                <a:tc>
                  <a:txBody>
                    <a:bodyPr/>
                    <a:lstStyle/>
                    <a:p>
                      <a:pPr algn="l" fontAlgn="ctr"/>
                      <a:r>
                        <a:rPr lang="en-GB" sz="800" b="0" i="0" u="none" strike="noStrike">
                          <a:solidFill>
                            <a:srgbClr val="000000"/>
                          </a:solidFill>
                          <a:effectLst/>
                          <a:latin typeface="Calibri Light" panose="020F0302020204030204" pitchFamily="34" charset="0"/>
                        </a:rPr>
                        <a:t>Gender</a:t>
                      </a:r>
                    </a:p>
                  </a:txBody>
                  <a:tcPr marL="5508" marR="5508" marT="550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GB" sz="800" b="0" i="0" u="none" strike="noStrike">
                          <a:solidFill>
                            <a:srgbClr val="000000"/>
                          </a:solidFill>
                          <a:effectLst/>
                          <a:latin typeface="Calibri Light" panose="020F0302020204030204" pitchFamily="34" charset="0"/>
                        </a:rPr>
                        <a:t> </a:t>
                      </a:r>
                    </a:p>
                  </a:txBody>
                  <a:tcPr marL="5508" marR="5508" marT="550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GB" sz="800" b="0" i="0" u="none" strike="noStrike">
                          <a:solidFill>
                            <a:srgbClr val="000000"/>
                          </a:solidFill>
                          <a:effectLst/>
                          <a:latin typeface="Calibri Light" panose="020F0302020204030204" pitchFamily="34" charset="0"/>
                        </a:rPr>
                        <a:t>Gender</a:t>
                      </a:r>
                    </a:p>
                  </a:txBody>
                  <a:tcPr marL="5508" marR="5508" marT="550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700" b="0" i="0" u="none" strike="noStrike">
                          <a:solidFill>
                            <a:srgbClr val="000000"/>
                          </a:solidFill>
                          <a:effectLst/>
                          <a:latin typeface="Calibri Light" panose="020F0302020204030204" pitchFamily="34" charset="0"/>
                        </a:rPr>
                        <a:t> </a:t>
                      </a:r>
                    </a:p>
                  </a:txBody>
                  <a:tcPr marL="5508" marR="5508" marT="550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71447503"/>
                  </a:ext>
                </a:extLst>
              </a:tr>
              <a:tr h="788337">
                <a:tc>
                  <a:txBody>
                    <a:bodyPr/>
                    <a:lstStyle/>
                    <a:p>
                      <a:pPr algn="l" fontAlgn="ctr"/>
                      <a:r>
                        <a:rPr lang="en-GB" sz="800" b="0" i="0" u="none" strike="noStrike">
                          <a:solidFill>
                            <a:srgbClr val="000000"/>
                          </a:solidFill>
                          <a:effectLst/>
                          <a:latin typeface="Calibri Light" panose="020F0302020204030204" pitchFamily="34" charset="0"/>
                        </a:rPr>
                        <a:t>Address</a:t>
                      </a:r>
                    </a:p>
                  </a:txBody>
                  <a:tcPr marL="5508" marR="5508" marT="550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GB" sz="800" b="0" i="0" u="none" strike="noStrike">
                          <a:solidFill>
                            <a:srgbClr val="000000"/>
                          </a:solidFill>
                          <a:effectLst/>
                          <a:latin typeface="Calibri Light" panose="020F0302020204030204" pitchFamily="34" charset="0"/>
                        </a:rPr>
                        <a:t> </a:t>
                      </a:r>
                    </a:p>
                  </a:txBody>
                  <a:tcPr marL="5508" marR="5508" marT="550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GB" sz="800" b="0" i="0" u="none" strike="noStrike">
                          <a:solidFill>
                            <a:srgbClr val="000000"/>
                          </a:solidFill>
                          <a:effectLst/>
                          <a:latin typeface="Calibri Light" panose="020F0302020204030204" pitchFamily="34" charset="0"/>
                        </a:rPr>
                        <a:t>Address</a:t>
                      </a:r>
                    </a:p>
                  </a:txBody>
                  <a:tcPr marL="5508" marR="5508" marT="550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700" b="0" i="0" u="none" strike="noStrike">
                          <a:solidFill>
                            <a:srgbClr val="000000"/>
                          </a:solidFill>
                          <a:effectLst/>
                          <a:latin typeface="Calibri Light" panose="020F0302020204030204" pitchFamily="34" charset="0"/>
                        </a:rPr>
                        <a:t> </a:t>
                      </a:r>
                    </a:p>
                  </a:txBody>
                  <a:tcPr marL="5508" marR="5508" marT="550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90655486"/>
                  </a:ext>
                </a:extLst>
              </a:tr>
              <a:tr h="378712">
                <a:tc>
                  <a:txBody>
                    <a:bodyPr/>
                    <a:lstStyle/>
                    <a:p>
                      <a:pPr algn="l" fontAlgn="ctr"/>
                      <a:r>
                        <a:rPr lang="en-GB" sz="800" b="0" i="0" u="none" strike="noStrike">
                          <a:solidFill>
                            <a:srgbClr val="000000"/>
                          </a:solidFill>
                          <a:effectLst/>
                          <a:latin typeface="Calibri Light" panose="020F0302020204030204" pitchFamily="34" charset="0"/>
                        </a:rPr>
                        <a:t>Postcode</a:t>
                      </a:r>
                    </a:p>
                  </a:txBody>
                  <a:tcPr marL="5508" marR="5508" marT="550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GB" sz="800" b="0" i="0" u="none" strike="noStrike">
                          <a:solidFill>
                            <a:srgbClr val="000000"/>
                          </a:solidFill>
                          <a:effectLst/>
                          <a:latin typeface="Calibri Light" panose="020F0302020204030204" pitchFamily="34" charset="0"/>
                        </a:rPr>
                        <a:t> </a:t>
                      </a:r>
                    </a:p>
                  </a:txBody>
                  <a:tcPr marL="5508" marR="5508" marT="550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GB" sz="800" b="0" i="0" u="none" strike="noStrike">
                          <a:solidFill>
                            <a:srgbClr val="000000"/>
                          </a:solidFill>
                          <a:effectLst/>
                          <a:latin typeface="Calibri Light" panose="020F0302020204030204" pitchFamily="34" charset="0"/>
                        </a:rPr>
                        <a:t>Postcode</a:t>
                      </a:r>
                    </a:p>
                  </a:txBody>
                  <a:tcPr marL="5508" marR="5508" marT="550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700" b="0" i="0" u="none" strike="noStrike">
                          <a:solidFill>
                            <a:srgbClr val="000000"/>
                          </a:solidFill>
                          <a:effectLst/>
                          <a:latin typeface="Calibri Light" panose="020F0302020204030204" pitchFamily="34" charset="0"/>
                        </a:rPr>
                        <a:t> </a:t>
                      </a:r>
                    </a:p>
                  </a:txBody>
                  <a:tcPr marL="5508" marR="5508" marT="550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63776100"/>
                  </a:ext>
                </a:extLst>
              </a:tr>
              <a:tr h="378712">
                <a:tc>
                  <a:txBody>
                    <a:bodyPr/>
                    <a:lstStyle/>
                    <a:p>
                      <a:pPr algn="l" fontAlgn="ctr"/>
                      <a:r>
                        <a:rPr lang="en-GB" sz="800" b="0" i="0" u="none" strike="noStrike">
                          <a:solidFill>
                            <a:srgbClr val="000000"/>
                          </a:solidFill>
                          <a:effectLst/>
                          <a:latin typeface="Calibri Light" panose="020F0302020204030204" pitchFamily="34" charset="0"/>
                        </a:rPr>
                        <a:t>Telephone</a:t>
                      </a:r>
                    </a:p>
                  </a:txBody>
                  <a:tcPr marL="5508" marR="5508" marT="550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GB" sz="800" b="0" i="0" u="none" strike="noStrike">
                          <a:solidFill>
                            <a:srgbClr val="000000"/>
                          </a:solidFill>
                          <a:effectLst/>
                          <a:latin typeface="Calibri Light" panose="020F0302020204030204" pitchFamily="34" charset="0"/>
                        </a:rPr>
                        <a:t> </a:t>
                      </a:r>
                    </a:p>
                  </a:txBody>
                  <a:tcPr marL="5508" marR="5508" marT="550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GB" sz="800" b="0" i="0" u="none" strike="noStrike">
                          <a:solidFill>
                            <a:srgbClr val="000000"/>
                          </a:solidFill>
                          <a:effectLst/>
                          <a:latin typeface="Calibri Light" panose="020F0302020204030204" pitchFamily="34" charset="0"/>
                        </a:rPr>
                        <a:t>Relationship with applicant</a:t>
                      </a:r>
                    </a:p>
                  </a:txBody>
                  <a:tcPr marL="5508" marR="5508" marT="550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700" b="0" i="0" u="none" strike="noStrike">
                          <a:solidFill>
                            <a:srgbClr val="000000"/>
                          </a:solidFill>
                          <a:effectLst/>
                          <a:latin typeface="Calibri Light" panose="020F0302020204030204" pitchFamily="34" charset="0"/>
                        </a:rPr>
                        <a:t> </a:t>
                      </a:r>
                    </a:p>
                  </a:txBody>
                  <a:tcPr marL="5508" marR="5508" marT="550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5705931"/>
                  </a:ext>
                </a:extLst>
              </a:tr>
              <a:tr h="378712">
                <a:tc>
                  <a:txBody>
                    <a:bodyPr/>
                    <a:lstStyle/>
                    <a:p>
                      <a:pPr algn="l" fontAlgn="ctr"/>
                      <a:r>
                        <a:rPr lang="en-GB" sz="800" b="0" i="0" u="none" strike="noStrike">
                          <a:solidFill>
                            <a:srgbClr val="000000"/>
                          </a:solidFill>
                          <a:effectLst/>
                          <a:latin typeface="Calibri Light" panose="020F0302020204030204" pitchFamily="34" charset="0"/>
                        </a:rPr>
                        <a:t>Email</a:t>
                      </a:r>
                    </a:p>
                  </a:txBody>
                  <a:tcPr marL="5508" marR="5508" marT="550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GB" sz="800" b="0" i="0" u="none" strike="noStrike">
                          <a:solidFill>
                            <a:srgbClr val="000000"/>
                          </a:solidFill>
                          <a:effectLst/>
                          <a:latin typeface="Calibri Light" panose="020F0302020204030204" pitchFamily="34" charset="0"/>
                        </a:rPr>
                        <a:t> </a:t>
                      </a:r>
                    </a:p>
                  </a:txBody>
                  <a:tcPr marL="5508" marR="5508" marT="550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GB" sz="800" b="0" i="0" u="none" strike="noStrike">
                          <a:solidFill>
                            <a:srgbClr val="000000"/>
                          </a:solidFill>
                          <a:effectLst/>
                          <a:latin typeface="Calibri Light" panose="020F0302020204030204" pitchFamily="34" charset="0"/>
                        </a:rPr>
                        <a:t>Telephone</a:t>
                      </a:r>
                    </a:p>
                  </a:txBody>
                  <a:tcPr marL="5508" marR="5508" marT="550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700" b="0" i="0" u="none" strike="noStrike">
                          <a:solidFill>
                            <a:srgbClr val="000000"/>
                          </a:solidFill>
                          <a:effectLst/>
                          <a:latin typeface="Calibri Light" panose="020F0302020204030204" pitchFamily="34" charset="0"/>
                        </a:rPr>
                        <a:t> </a:t>
                      </a:r>
                    </a:p>
                  </a:txBody>
                  <a:tcPr marL="5508" marR="5508" marT="550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15540131"/>
                  </a:ext>
                </a:extLst>
              </a:tr>
              <a:tr h="378712">
                <a:tc>
                  <a:txBody>
                    <a:bodyPr/>
                    <a:lstStyle/>
                    <a:p>
                      <a:pPr algn="l" fontAlgn="ctr"/>
                      <a:r>
                        <a:rPr lang="en-GB" sz="800" b="0" i="0" u="none" strike="noStrike">
                          <a:solidFill>
                            <a:srgbClr val="000000"/>
                          </a:solidFill>
                          <a:effectLst/>
                          <a:latin typeface="Calibri Light" panose="020F0302020204030204" pitchFamily="34" charset="0"/>
                        </a:rPr>
                        <a:t>Current School</a:t>
                      </a:r>
                    </a:p>
                  </a:txBody>
                  <a:tcPr marL="5508" marR="5508" marT="550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GB" sz="800" b="0" i="0" u="none" strike="noStrike">
                          <a:solidFill>
                            <a:srgbClr val="000000"/>
                          </a:solidFill>
                          <a:effectLst/>
                          <a:latin typeface="Calibri Light" panose="020F0302020204030204" pitchFamily="34" charset="0"/>
                        </a:rPr>
                        <a:t> </a:t>
                      </a:r>
                    </a:p>
                  </a:txBody>
                  <a:tcPr marL="5508" marR="5508" marT="550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GB" sz="800" b="0" i="0" u="none" strike="noStrike">
                          <a:solidFill>
                            <a:srgbClr val="000000"/>
                          </a:solidFill>
                          <a:effectLst/>
                          <a:latin typeface="Calibri Light" panose="020F0302020204030204" pitchFamily="34" charset="0"/>
                        </a:rPr>
                        <a:t>Email</a:t>
                      </a:r>
                    </a:p>
                  </a:txBody>
                  <a:tcPr marL="5508" marR="5508" marT="550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700" b="0" i="0" u="none" strike="noStrike" dirty="0">
                          <a:solidFill>
                            <a:srgbClr val="000000"/>
                          </a:solidFill>
                          <a:effectLst/>
                          <a:latin typeface="Calibri Light" panose="020F0302020204030204" pitchFamily="34" charset="0"/>
                        </a:rPr>
                        <a:t> </a:t>
                      </a:r>
                    </a:p>
                  </a:txBody>
                  <a:tcPr marL="5508" marR="5508" marT="550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50760143"/>
                  </a:ext>
                </a:extLst>
              </a:tr>
            </a:tbl>
          </a:graphicData>
        </a:graphic>
      </p:graphicFrame>
      <p:sp>
        <p:nvSpPr>
          <p:cNvPr id="14" name="TextBox 13">
            <a:extLst>
              <a:ext uri="{FF2B5EF4-FFF2-40B4-BE49-F238E27FC236}">
                <a16:creationId xmlns:a16="http://schemas.microsoft.com/office/drawing/2014/main" id="{3BC1118E-7E93-C346-959A-FBD61552CC33}"/>
              </a:ext>
            </a:extLst>
          </p:cNvPr>
          <p:cNvSpPr txBox="1"/>
          <p:nvPr/>
        </p:nvSpPr>
        <p:spPr>
          <a:xfrm>
            <a:off x="439838" y="5474825"/>
            <a:ext cx="6458673" cy="5078313"/>
          </a:xfrm>
          <a:prstGeom prst="rect">
            <a:avLst/>
          </a:prstGeom>
          <a:noFill/>
        </p:spPr>
        <p:txBody>
          <a:bodyPr wrap="square" rtlCol="0">
            <a:spAutoFit/>
          </a:bodyPr>
          <a:lstStyle/>
          <a:p>
            <a:r>
              <a:rPr lang="en-US" sz="1200" dirty="0">
                <a:latin typeface="+mj-lt"/>
              </a:rPr>
              <a:t>Why are you applying for your chosen course?</a:t>
            </a:r>
          </a:p>
          <a:p>
            <a:endParaRPr lang="en-US" sz="1200" dirty="0">
              <a:latin typeface="+mj-lt"/>
            </a:endParaRPr>
          </a:p>
          <a:p>
            <a:endParaRPr lang="en-US" sz="1200" dirty="0">
              <a:latin typeface="+mj-lt"/>
            </a:endParaRPr>
          </a:p>
          <a:p>
            <a:endParaRPr lang="en-US" sz="1200" dirty="0">
              <a:latin typeface="+mj-lt"/>
            </a:endParaRPr>
          </a:p>
          <a:p>
            <a:endParaRPr lang="en-US" sz="1200" dirty="0">
              <a:latin typeface="+mj-lt"/>
            </a:endParaRPr>
          </a:p>
          <a:p>
            <a:endParaRPr lang="en-US" sz="1200" dirty="0">
              <a:latin typeface="+mj-lt"/>
            </a:endParaRPr>
          </a:p>
          <a:p>
            <a:endParaRPr lang="en-US" sz="1200" dirty="0">
              <a:latin typeface="+mj-lt"/>
            </a:endParaRPr>
          </a:p>
          <a:p>
            <a:r>
              <a:rPr lang="en-US" sz="1200" dirty="0">
                <a:latin typeface="+mj-lt"/>
              </a:rPr>
              <a:t>Why do these courses interest you?</a:t>
            </a:r>
          </a:p>
          <a:p>
            <a:endParaRPr lang="en-US" sz="1200" dirty="0">
              <a:latin typeface="+mj-lt"/>
            </a:endParaRPr>
          </a:p>
          <a:p>
            <a:endParaRPr lang="en-US" sz="1200" dirty="0">
              <a:latin typeface="+mj-lt"/>
            </a:endParaRPr>
          </a:p>
          <a:p>
            <a:endParaRPr lang="en-US" sz="1200" dirty="0">
              <a:latin typeface="+mj-lt"/>
            </a:endParaRPr>
          </a:p>
          <a:p>
            <a:endParaRPr lang="en-US" sz="1200" dirty="0">
              <a:latin typeface="+mj-lt"/>
            </a:endParaRPr>
          </a:p>
          <a:p>
            <a:endParaRPr lang="en-US" sz="1200" dirty="0">
              <a:latin typeface="+mj-lt"/>
            </a:endParaRPr>
          </a:p>
          <a:p>
            <a:endParaRPr lang="en-US" sz="1200" dirty="0">
              <a:latin typeface="+mj-lt"/>
            </a:endParaRPr>
          </a:p>
          <a:p>
            <a:r>
              <a:rPr lang="en-US" sz="1200" dirty="0">
                <a:latin typeface="+mj-lt"/>
              </a:rPr>
              <a:t>What career path do you have in mind following Sixth Form?</a:t>
            </a:r>
          </a:p>
          <a:p>
            <a:endParaRPr lang="en-US" sz="1200" dirty="0">
              <a:latin typeface="+mj-lt"/>
            </a:endParaRPr>
          </a:p>
          <a:p>
            <a:endParaRPr lang="en-US" sz="1200" dirty="0">
              <a:latin typeface="+mj-lt"/>
            </a:endParaRPr>
          </a:p>
          <a:p>
            <a:endParaRPr lang="en-US" sz="1200" dirty="0">
              <a:latin typeface="+mj-lt"/>
            </a:endParaRPr>
          </a:p>
          <a:p>
            <a:endParaRPr lang="en-US" sz="1200" dirty="0">
              <a:latin typeface="+mj-lt"/>
            </a:endParaRPr>
          </a:p>
          <a:p>
            <a:endParaRPr lang="en-US" sz="1200" dirty="0">
              <a:latin typeface="+mj-lt"/>
            </a:endParaRPr>
          </a:p>
          <a:p>
            <a:endParaRPr lang="en-US" sz="1200" dirty="0">
              <a:latin typeface="+mj-lt"/>
            </a:endParaRPr>
          </a:p>
          <a:p>
            <a:r>
              <a:rPr lang="en-US" sz="1200" dirty="0">
                <a:latin typeface="+mj-lt"/>
              </a:rPr>
              <a:t>Do your current studies (GCSEs/BTECs) relate to the courses you have chosen? If so, how?</a:t>
            </a:r>
          </a:p>
          <a:p>
            <a:endParaRPr lang="en-US" sz="1200" dirty="0">
              <a:latin typeface="+mj-lt"/>
            </a:endParaRPr>
          </a:p>
          <a:p>
            <a:endParaRPr lang="en-US" sz="1200" dirty="0">
              <a:latin typeface="+mj-lt"/>
            </a:endParaRPr>
          </a:p>
          <a:p>
            <a:endParaRPr lang="en-US" sz="1200" dirty="0">
              <a:latin typeface="+mj-lt"/>
            </a:endParaRPr>
          </a:p>
          <a:p>
            <a:endParaRPr lang="en-US" sz="1200" dirty="0">
              <a:latin typeface="+mj-lt"/>
            </a:endParaRPr>
          </a:p>
          <a:p>
            <a:endParaRPr lang="en-US" sz="1200" dirty="0">
              <a:latin typeface="+mj-lt"/>
            </a:endParaRPr>
          </a:p>
        </p:txBody>
      </p:sp>
    </p:spTree>
    <p:extLst>
      <p:ext uri="{BB962C8B-B14F-4D97-AF65-F5344CB8AC3E}">
        <p14:creationId xmlns:p14="http://schemas.microsoft.com/office/powerpoint/2010/main" val="21152901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D1678D54-D2D1-654B-8F9E-81139F7E0524}"/>
              </a:ext>
            </a:extLst>
          </p:cNvPr>
          <p:cNvSpPr txBox="1"/>
          <p:nvPr/>
        </p:nvSpPr>
        <p:spPr>
          <a:xfrm>
            <a:off x="277789" y="1365815"/>
            <a:ext cx="7153157" cy="646331"/>
          </a:xfrm>
          <a:prstGeom prst="rect">
            <a:avLst/>
          </a:prstGeom>
          <a:noFill/>
        </p:spPr>
        <p:txBody>
          <a:bodyPr wrap="square" rtlCol="0">
            <a:spAutoFit/>
          </a:bodyPr>
          <a:lstStyle/>
          <a:p>
            <a:r>
              <a:rPr lang="en-US" dirty="0">
                <a:solidFill>
                  <a:srgbClr val="724D81"/>
                </a:solidFill>
              </a:rPr>
              <a:t>Please number your choices in order of preference from 1 to 3 and identify a reserve subject with ‘R’.</a:t>
            </a:r>
          </a:p>
        </p:txBody>
      </p:sp>
      <p:pic>
        <p:nvPicPr>
          <p:cNvPr id="6" name="Picture 5" descr="A picture containing text&#10;&#10;Description automatically generated">
            <a:extLst>
              <a:ext uri="{FF2B5EF4-FFF2-40B4-BE49-F238E27FC236}">
                <a16:creationId xmlns:a16="http://schemas.microsoft.com/office/drawing/2014/main" id="{B2338134-BD7F-F843-9EE1-302EA6532BE9}"/>
              </a:ext>
            </a:extLst>
          </p:cNvPr>
          <p:cNvPicPr>
            <a:picLocks noChangeAspect="1"/>
          </p:cNvPicPr>
          <p:nvPr/>
        </p:nvPicPr>
        <p:blipFill>
          <a:blip r:embed="rId2"/>
          <a:stretch>
            <a:fillRect/>
          </a:stretch>
        </p:blipFill>
        <p:spPr>
          <a:xfrm>
            <a:off x="297385" y="306256"/>
            <a:ext cx="1663700" cy="889000"/>
          </a:xfrm>
          <a:prstGeom prst="rect">
            <a:avLst/>
          </a:prstGeom>
        </p:spPr>
      </p:pic>
      <p:sp>
        <p:nvSpPr>
          <p:cNvPr id="7" name="TextBox 6">
            <a:extLst>
              <a:ext uri="{FF2B5EF4-FFF2-40B4-BE49-F238E27FC236}">
                <a16:creationId xmlns:a16="http://schemas.microsoft.com/office/drawing/2014/main" id="{84295349-4774-5047-BC23-0A65B40095F8}"/>
              </a:ext>
            </a:extLst>
          </p:cNvPr>
          <p:cNvSpPr txBox="1"/>
          <p:nvPr/>
        </p:nvSpPr>
        <p:spPr>
          <a:xfrm>
            <a:off x="2071868" y="428263"/>
            <a:ext cx="5382228" cy="646331"/>
          </a:xfrm>
          <a:prstGeom prst="rect">
            <a:avLst/>
          </a:prstGeom>
          <a:noFill/>
        </p:spPr>
        <p:txBody>
          <a:bodyPr wrap="square" rtlCol="0">
            <a:spAutoFit/>
          </a:bodyPr>
          <a:lstStyle/>
          <a:p>
            <a:r>
              <a:rPr lang="en-US" sz="1200" dirty="0"/>
              <a:t>At All Saints’ Academy we have a pathway system so that we give you an opportunity to study the appropriate courses. Students would normally study three A Level/BTEC subjects in Year 12 and Year 13.</a:t>
            </a:r>
          </a:p>
        </p:txBody>
      </p:sp>
      <p:sp>
        <p:nvSpPr>
          <p:cNvPr id="8" name="Rectangle 7">
            <a:extLst>
              <a:ext uri="{FF2B5EF4-FFF2-40B4-BE49-F238E27FC236}">
                <a16:creationId xmlns:a16="http://schemas.microsoft.com/office/drawing/2014/main" id="{CF271631-9258-834B-91E9-63F8BB90919F}"/>
              </a:ext>
            </a:extLst>
          </p:cNvPr>
          <p:cNvSpPr/>
          <p:nvPr/>
        </p:nvSpPr>
        <p:spPr>
          <a:xfrm>
            <a:off x="2037143" y="381964"/>
            <a:ext cx="5359079" cy="740780"/>
          </a:xfrm>
          <a:prstGeom prst="rect">
            <a:avLst/>
          </a:prstGeom>
          <a:solidFill>
            <a:srgbClr val="734C82">
              <a:alpha val="44706"/>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extBox 13">
            <a:extLst>
              <a:ext uri="{FF2B5EF4-FFF2-40B4-BE49-F238E27FC236}">
                <a16:creationId xmlns:a16="http://schemas.microsoft.com/office/drawing/2014/main" id="{3BC1118E-7E93-C346-959A-FBD61552CC33}"/>
              </a:ext>
            </a:extLst>
          </p:cNvPr>
          <p:cNvSpPr txBox="1"/>
          <p:nvPr/>
        </p:nvSpPr>
        <p:spPr>
          <a:xfrm>
            <a:off x="1018572" y="5891513"/>
            <a:ext cx="5845216" cy="246221"/>
          </a:xfrm>
          <a:prstGeom prst="rect">
            <a:avLst/>
          </a:prstGeom>
          <a:noFill/>
        </p:spPr>
        <p:txBody>
          <a:bodyPr wrap="square" rtlCol="0">
            <a:spAutoFit/>
          </a:bodyPr>
          <a:lstStyle/>
          <a:p>
            <a:r>
              <a:rPr lang="en-US" sz="1000" dirty="0">
                <a:latin typeface="+mj-lt"/>
              </a:rPr>
              <a:t>We reserve the right to withdraw any courses should insufficient numbers affect the viability of running them. </a:t>
            </a:r>
          </a:p>
        </p:txBody>
      </p:sp>
      <p:graphicFrame>
        <p:nvGraphicFramePr>
          <p:cNvPr id="3" name="Table 2">
            <a:extLst>
              <a:ext uri="{FF2B5EF4-FFF2-40B4-BE49-F238E27FC236}">
                <a16:creationId xmlns:a16="http://schemas.microsoft.com/office/drawing/2014/main" id="{63779C20-7227-424D-9D11-806CC0B93C7A}"/>
              </a:ext>
            </a:extLst>
          </p:cNvPr>
          <p:cNvGraphicFramePr>
            <a:graphicFrameLocks noGrp="1"/>
          </p:cNvGraphicFramePr>
          <p:nvPr>
            <p:extLst>
              <p:ext uri="{D42A27DB-BD31-4B8C-83A1-F6EECF244321}">
                <p14:modId xmlns:p14="http://schemas.microsoft.com/office/powerpoint/2010/main" val="697031656"/>
              </p:ext>
            </p:extLst>
          </p:nvPr>
        </p:nvGraphicFramePr>
        <p:xfrm>
          <a:off x="345493" y="2136548"/>
          <a:ext cx="7073878" cy="3708669"/>
        </p:xfrm>
        <a:graphic>
          <a:graphicData uri="http://schemas.openxmlformats.org/drawingml/2006/table">
            <a:tbl>
              <a:tblPr/>
              <a:tblGrid>
                <a:gridCol w="1167466">
                  <a:extLst>
                    <a:ext uri="{9D8B030D-6E8A-4147-A177-3AD203B41FA5}">
                      <a16:colId xmlns:a16="http://schemas.microsoft.com/office/drawing/2014/main" val="1359386627"/>
                    </a:ext>
                  </a:extLst>
                </a:gridCol>
                <a:gridCol w="635543">
                  <a:extLst>
                    <a:ext uri="{9D8B030D-6E8A-4147-A177-3AD203B41FA5}">
                      <a16:colId xmlns:a16="http://schemas.microsoft.com/office/drawing/2014/main" val="1048688919"/>
                    </a:ext>
                  </a:extLst>
                </a:gridCol>
                <a:gridCol w="1485239">
                  <a:extLst>
                    <a:ext uri="{9D8B030D-6E8A-4147-A177-3AD203B41FA5}">
                      <a16:colId xmlns:a16="http://schemas.microsoft.com/office/drawing/2014/main" val="1108058690"/>
                    </a:ext>
                  </a:extLst>
                </a:gridCol>
                <a:gridCol w="525015">
                  <a:extLst>
                    <a:ext uri="{9D8B030D-6E8A-4147-A177-3AD203B41FA5}">
                      <a16:colId xmlns:a16="http://schemas.microsoft.com/office/drawing/2014/main" val="197441139"/>
                    </a:ext>
                  </a:extLst>
                </a:gridCol>
                <a:gridCol w="987856">
                  <a:extLst>
                    <a:ext uri="{9D8B030D-6E8A-4147-A177-3AD203B41FA5}">
                      <a16:colId xmlns:a16="http://schemas.microsoft.com/office/drawing/2014/main" val="2006538630"/>
                    </a:ext>
                  </a:extLst>
                </a:gridCol>
                <a:gridCol w="552646">
                  <a:extLst>
                    <a:ext uri="{9D8B030D-6E8A-4147-A177-3AD203B41FA5}">
                      <a16:colId xmlns:a16="http://schemas.microsoft.com/office/drawing/2014/main" val="603931643"/>
                    </a:ext>
                  </a:extLst>
                </a:gridCol>
                <a:gridCol w="1195098">
                  <a:extLst>
                    <a:ext uri="{9D8B030D-6E8A-4147-A177-3AD203B41FA5}">
                      <a16:colId xmlns:a16="http://schemas.microsoft.com/office/drawing/2014/main" val="4184018062"/>
                    </a:ext>
                  </a:extLst>
                </a:gridCol>
                <a:gridCol w="525015">
                  <a:extLst>
                    <a:ext uri="{9D8B030D-6E8A-4147-A177-3AD203B41FA5}">
                      <a16:colId xmlns:a16="http://schemas.microsoft.com/office/drawing/2014/main" val="1037672564"/>
                    </a:ext>
                  </a:extLst>
                </a:gridCol>
              </a:tblGrid>
              <a:tr h="492479">
                <a:tc gridSpan="2">
                  <a:txBody>
                    <a:bodyPr/>
                    <a:lstStyle/>
                    <a:p>
                      <a:pPr algn="ctr" fontAlgn="ctr"/>
                      <a:r>
                        <a:rPr lang="en-GB" sz="1200" b="0" i="0" u="none" strike="noStrike">
                          <a:solidFill>
                            <a:srgbClr val="FFFFFF"/>
                          </a:solidFill>
                          <a:effectLst/>
                          <a:latin typeface="Calibri Light" panose="020F0302020204030204" pitchFamily="34" charset="0"/>
                        </a:rPr>
                        <a:t>A Levels</a:t>
                      </a:r>
                    </a:p>
                  </a:txBody>
                  <a:tcPr marL="6369" marR="6369" marT="63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24D81"/>
                    </a:solidFill>
                  </a:tcPr>
                </a:tc>
                <a:tc hMerge="1">
                  <a:txBody>
                    <a:bodyPr/>
                    <a:lstStyle/>
                    <a:p>
                      <a:endParaRPr lang="en-US"/>
                    </a:p>
                  </a:txBody>
                  <a:tcPr/>
                </a:tc>
                <a:tc gridSpan="2">
                  <a:txBody>
                    <a:bodyPr/>
                    <a:lstStyle/>
                    <a:p>
                      <a:pPr algn="ctr" fontAlgn="ctr"/>
                      <a:r>
                        <a:rPr lang="en-GB" sz="1200" b="0" i="0" u="none" strike="noStrike">
                          <a:solidFill>
                            <a:srgbClr val="FFFFFF"/>
                          </a:solidFill>
                          <a:effectLst/>
                          <a:latin typeface="Calibri Light" panose="020F0302020204030204" pitchFamily="34" charset="0"/>
                        </a:rPr>
                        <a:t>A Levels</a:t>
                      </a:r>
                    </a:p>
                  </a:txBody>
                  <a:tcPr marL="6369" marR="6369" marT="63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24D81"/>
                    </a:solidFill>
                  </a:tcPr>
                </a:tc>
                <a:tc hMerge="1">
                  <a:txBody>
                    <a:bodyPr/>
                    <a:lstStyle/>
                    <a:p>
                      <a:endParaRPr lang="en-US"/>
                    </a:p>
                  </a:txBody>
                  <a:tcPr/>
                </a:tc>
                <a:tc gridSpan="2">
                  <a:txBody>
                    <a:bodyPr/>
                    <a:lstStyle/>
                    <a:p>
                      <a:pPr algn="ctr" fontAlgn="ctr"/>
                      <a:r>
                        <a:rPr lang="en-GB" sz="1200" b="0" i="0" u="none" strike="noStrike">
                          <a:solidFill>
                            <a:srgbClr val="FFFFFF"/>
                          </a:solidFill>
                          <a:effectLst/>
                          <a:latin typeface="Calibri Light" panose="020F0302020204030204" pitchFamily="34" charset="0"/>
                        </a:rPr>
                        <a:t>BTEC</a:t>
                      </a:r>
                    </a:p>
                  </a:txBody>
                  <a:tcPr marL="6369" marR="6369" marT="63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24D81"/>
                    </a:solidFill>
                  </a:tcPr>
                </a:tc>
                <a:tc hMerge="1">
                  <a:txBody>
                    <a:bodyPr/>
                    <a:lstStyle/>
                    <a:p>
                      <a:endParaRPr lang="en-US"/>
                    </a:p>
                  </a:txBody>
                  <a:tcPr/>
                </a:tc>
                <a:tc gridSpan="2">
                  <a:txBody>
                    <a:bodyPr/>
                    <a:lstStyle/>
                    <a:p>
                      <a:pPr algn="ctr" fontAlgn="ctr"/>
                      <a:r>
                        <a:rPr lang="en-GB" sz="1200" b="0" i="0" u="none" strike="noStrike">
                          <a:solidFill>
                            <a:srgbClr val="FFFFFF"/>
                          </a:solidFill>
                          <a:effectLst/>
                          <a:latin typeface="Calibri Light" panose="020F0302020204030204" pitchFamily="34" charset="0"/>
                        </a:rPr>
                        <a:t>Other Qualification</a:t>
                      </a:r>
                    </a:p>
                  </a:txBody>
                  <a:tcPr marL="6369" marR="6369" marT="63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24D81"/>
                    </a:solidFill>
                  </a:tcPr>
                </a:tc>
                <a:tc hMerge="1">
                  <a:txBody>
                    <a:bodyPr/>
                    <a:lstStyle/>
                    <a:p>
                      <a:endParaRPr lang="en-US"/>
                    </a:p>
                  </a:txBody>
                  <a:tcPr/>
                </a:tc>
                <a:extLst>
                  <a:ext uri="{0D108BD9-81ED-4DB2-BD59-A6C34878D82A}">
                    <a16:rowId xmlns:a16="http://schemas.microsoft.com/office/drawing/2014/main" val="702016117"/>
                  </a:ext>
                </a:extLst>
              </a:tr>
              <a:tr h="321619">
                <a:tc>
                  <a:txBody>
                    <a:bodyPr/>
                    <a:lstStyle/>
                    <a:p>
                      <a:pPr algn="l" fontAlgn="ctr"/>
                      <a:r>
                        <a:rPr lang="en-GB" sz="800" b="0" i="0" u="none" strike="noStrike">
                          <a:solidFill>
                            <a:srgbClr val="000000"/>
                          </a:solidFill>
                          <a:effectLst/>
                          <a:latin typeface="Calibri Light" panose="020F0302020204030204" pitchFamily="34" charset="0"/>
                        </a:rPr>
                        <a:t>English Literature</a:t>
                      </a:r>
                    </a:p>
                  </a:txBody>
                  <a:tcPr marL="6369" marR="6369" marT="63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GB" sz="800" b="0" i="0" u="none" strike="noStrike">
                          <a:solidFill>
                            <a:srgbClr val="000000"/>
                          </a:solidFill>
                          <a:effectLst/>
                          <a:latin typeface="Calibri Light" panose="020F0302020204030204" pitchFamily="34" charset="0"/>
                        </a:rPr>
                        <a:t> </a:t>
                      </a:r>
                    </a:p>
                  </a:txBody>
                  <a:tcPr marL="6369" marR="6369" marT="63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GB" sz="800" b="0" i="0" u="none" strike="noStrike">
                          <a:solidFill>
                            <a:srgbClr val="000000"/>
                          </a:solidFill>
                          <a:effectLst/>
                          <a:latin typeface="Calibri Light" panose="020F0302020204030204" pitchFamily="34" charset="0"/>
                        </a:rPr>
                        <a:t>Sociology</a:t>
                      </a:r>
                    </a:p>
                  </a:txBody>
                  <a:tcPr marL="6369" marR="6369" marT="63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GB" sz="800" b="0" i="0" u="none" strike="noStrike">
                          <a:solidFill>
                            <a:srgbClr val="000000"/>
                          </a:solidFill>
                          <a:effectLst/>
                          <a:latin typeface="Calibri Light" panose="020F0302020204030204" pitchFamily="34" charset="0"/>
                        </a:rPr>
                        <a:t> </a:t>
                      </a:r>
                    </a:p>
                  </a:txBody>
                  <a:tcPr marL="6369" marR="6369" marT="63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GB" sz="800" b="0" i="0" u="none" strike="noStrike">
                          <a:solidFill>
                            <a:srgbClr val="000000"/>
                          </a:solidFill>
                          <a:effectLst/>
                          <a:latin typeface="Calibri Light" panose="020F0302020204030204" pitchFamily="34" charset="0"/>
                        </a:rPr>
                        <a:t>ICT</a:t>
                      </a:r>
                    </a:p>
                  </a:txBody>
                  <a:tcPr marL="6369" marR="6369" marT="63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GB" sz="800" b="0" i="0" u="none" strike="noStrike">
                          <a:solidFill>
                            <a:srgbClr val="000000"/>
                          </a:solidFill>
                          <a:effectLst/>
                          <a:latin typeface="Calibri Light" panose="020F0302020204030204" pitchFamily="34" charset="0"/>
                        </a:rPr>
                        <a:t> </a:t>
                      </a:r>
                    </a:p>
                  </a:txBody>
                  <a:tcPr marL="6369" marR="6369" marT="63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GB" sz="800" b="0" i="0" u="none" strike="noStrike">
                          <a:solidFill>
                            <a:srgbClr val="000000"/>
                          </a:solidFill>
                          <a:effectLst/>
                          <a:latin typeface="Calibri Light" panose="020F0302020204030204" pitchFamily="34" charset="0"/>
                        </a:rPr>
                        <a:t>Business</a:t>
                      </a:r>
                    </a:p>
                  </a:txBody>
                  <a:tcPr marL="6369" marR="6369" marT="63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800" b="0" i="0" u="none" strike="noStrike">
                          <a:solidFill>
                            <a:srgbClr val="000000"/>
                          </a:solidFill>
                          <a:effectLst/>
                          <a:latin typeface="Calibri Light" panose="020F0302020204030204" pitchFamily="34" charset="0"/>
                        </a:rPr>
                        <a:t> </a:t>
                      </a:r>
                    </a:p>
                  </a:txBody>
                  <a:tcPr marL="6369" marR="6369" marT="636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72908051"/>
                  </a:ext>
                </a:extLst>
              </a:tr>
              <a:tr h="321619">
                <a:tc>
                  <a:txBody>
                    <a:bodyPr/>
                    <a:lstStyle/>
                    <a:p>
                      <a:pPr algn="l" fontAlgn="ctr"/>
                      <a:r>
                        <a:rPr lang="en-GB" sz="800" b="0" i="0" u="none" strike="noStrike">
                          <a:solidFill>
                            <a:srgbClr val="000000"/>
                          </a:solidFill>
                          <a:effectLst/>
                          <a:latin typeface="Calibri Light" panose="020F0302020204030204" pitchFamily="34" charset="0"/>
                        </a:rPr>
                        <a:t>Chemistry</a:t>
                      </a:r>
                    </a:p>
                  </a:txBody>
                  <a:tcPr marL="6369" marR="6369" marT="63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GB" sz="800" b="0" i="0" u="none" strike="noStrike">
                          <a:solidFill>
                            <a:srgbClr val="000000"/>
                          </a:solidFill>
                          <a:effectLst/>
                          <a:latin typeface="Calibri Light" panose="020F0302020204030204" pitchFamily="34" charset="0"/>
                        </a:rPr>
                        <a:t> </a:t>
                      </a:r>
                    </a:p>
                  </a:txBody>
                  <a:tcPr marL="6369" marR="6369" marT="63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GB" sz="800" b="0" i="0" u="none" strike="noStrike" dirty="0">
                          <a:solidFill>
                            <a:srgbClr val="000000"/>
                          </a:solidFill>
                          <a:effectLst/>
                          <a:latin typeface="Calibri Light" panose="020F0302020204030204" pitchFamily="34" charset="0"/>
                        </a:rPr>
                        <a:t>French</a:t>
                      </a:r>
                    </a:p>
                  </a:txBody>
                  <a:tcPr marL="6369" marR="6369" marT="63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GB" sz="800" b="0" i="0" u="none" strike="noStrike">
                          <a:solidFill>
                            <a:srgbClr val="000000"/>
                          </a:solidFill>
                          <a:effectLst/>
                          <a:latin typeface="Calibri Light" panose="020F0302020204030204" pitchFamily="34" charset="0"/>
                        </a:rPr>
                        <a:t> </a:t>
                      </a:r>
                    </a:p>
                  </a:txBody>
                  <a:tcPr marL="6369" marR="6369" marT="63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GB" sz="800" b="0" i="0" u="none" strike="noStrike">
                          <a:solidFill>
                            <a:srgbClr val="000000"/>
                          </a:solidFill>
                          <a:effectLst/>
                          <a:latin typeface="Calibri Light" panose="020F0302020204030204" pitchFamily="34" charset="0"/>
                        </a:rPr>
                        <a:t>Health &amp; Social Care</a:t>
                      </a:r>
                    </a:p>
                  </a:txBody>
                  <a:tcPr marL="6369" marR="6369" marT="63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GB" sz="800" b="0" i="0" u="none" strike="noStrike">
                          <a:solidFill>
                            <a:srgbClr val="000000"/>
                          </a:solidFill>
                          <a:effectLst/>
                          <a:latin typeface="Calibri Light" panose="020F0302020204030204" pitchFamily="34" charset="0"/>
                        </a:rPr>
                        <a:t> </a:t>
                      </a:r>
                    </a:p>
                  </a:txBody>
                  <a:tcPr marL="6369" marR="6369" marT="63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GB" sz="800" b="0" i="0" u="none" strike="noStrike">
                          <a:solidFill>
                            <a:srgbClr val="000000"/>
                          </a:solidFill>
                          <a:effectLst/>
                          <a:latin typeface="Calibri Light" panose="020F0302020204030204" pitchFamily="34" charset="0"/>
                        </a:rPr>
                        <a:t>Food Science &amp; Nutrition</a:t>
                      </a:r>
                    </a:p>
                  </a:txBody>
                  <a:tcPr marL="6369" marR="6369" marT="63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800" b="0" i="0" u="none" strike="noStrike">
                          <a:solidFill>
                            <a:srgbClr val="000000"/>
                          </a:solidFill>
                          <a:effectLst/>
                          <a:latin typeface="Calibri Light" panose="020F0302020204030204" pitchFamily="34" charset="0"/>
                        </a:rPr>
                        <a:t> </a:t>
                      </a:r>
                    </a:p>
                  </a:txBody>
                  <a:tcPr marL="6369" marR="6369" marT="636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1377677"/>
                  </a:ext>
                </a:extLst>
              </a:tr>
              <a:tr h="321619">
                <a:tc>
                  <a:txBody>
                    <a:bodyPr/>
                    <a:lstStyle/>
                    <a:p>
                      <a:pPr algn="l" fontAlgn="ctr"/>
                      <a:r>
                        <a:rPr lang="en-GB" sz="800" b="0" i="0" u="none" strike="noStrike" dirty="0">
                          <a:solidFill>
                            <a:srgbClr val="000000"/>
                          </a:solidFill>
                          <a:effectLst/>
                          <a:latin typeface="Calibri Light" panose="020F0302020204030204" pitchFamily="34" charset="0"/>
                        </a:rPr>
                        <a:t>Film Studies</a:t>
                      </a:r>
                    </a:p>
                  </a:txBody>
                  <a:tcPr marL="6369" marR="6369" marT="63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GB" sz="800" b="0" i="0" u="none" strike="noStrike">
                          <a:solidFill>
                            <a:srgbClr val="000000"/>
                          </a:solidFill>
                          <a:effectLst/>
                          <a:latin typeface="Calibri Light" panose="020F0302020204030204" pitchFamily="34" charset="0"/>
                        </a:rPr>
                        <a:t> </a:t>
                      </a:r>
                    </a:p>
                  </a:txBody>
                  <a:tcPr marL="6369" marR="6369" marT="63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GB" sz="800" b="0" i="0" u="none" strike="noStrike">
                          <a:solidFill>
                            <a:srgbClr val="000000"/>
                          </a:solidFill>
                          <a:effectLst/>
                          <a:latin typeface="Calibri Light" panose="020F0302020204030204" pitchFamily="34" charset="0"/>
                        </a:rPr>
                        <a:t>Mathematics</a:t>
                      </a:r>
                    </a:p>
                  </a:txBody>
                  <a:tcPr marL="6369" marR="6369" marT="63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GB" sz="800" b="0" i="0" u="none" strike="noStrike">
                          <a:solidFill>
                            <a:srgbClr val="000000"/>
                          </a:solidFill>
                          <a:effectLst/>
                          <a:latin typeface="Calibri Light" panose="020F0302020204030204" pitchFamily="34" charset="0"/>
                        </a:rPr>
                        <a:t> </a:t>
                      </a:r>
                    </a:p>
                  </a:txBody>
                  <a:tcPr marL="6369" marR="6369" marT="63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GB" sz="800" b="0" i="0" u="none" strike="noStrike">
                          <a:solidFill>
                            <a:srgbClr val="000000"/>
                          </a:solidFill>
                          <a:effectLst/>
                          <a:latin typeface="Calibri Light" panose="020F0302020204030204" pitchFamily="34" charset="0"/>
                        </a:rPr>
                        <a:t>Travel &amp; Tourism</a:t>
                      </a:r>
                    </a:p>
                  </a:txBody>
                  <a:tcPr marL="6369" marR="6369" marT="63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GB" sz="800" b="0" i="0" u="none" strike="noStrike">
                          <a:solidFill>
                            <a:srgbClr val="000000"/>
                          </a:solidFill>
                          <a:effectLst/>
                          <a:latin typeface="Calibri Light" panose="020F0302020204030204" pitchFamily="34" charset="0"/>
                        </a:rPr>
                        <a:t> </a:t>
                      </a:r>
                    </a:p>
                  </a:txBody>
                  <a:tcPr marL="6369" marR="6369" marT="63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GB" sz="800" b="0" i="0" u="none" strike="noStrike">
                          <a:solidFill>
                            <a:srgbClr val="000000"/>
                          </a:solidFill>
                          <a:effectLst/>
                          <a:latin typeface="Calibri Light" panose="020F0302020204030204" pitchFamily="34" charset="0"/>
                        </a:rPr>
                        <a:t> </a:t>
                      </a:r>
                    </a:p>
                  </a:txBody>
                  <a:tcPr marL="6369" marR="6369" marT="63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800" b="0" i="0" u="none" strike="noStrike">
                          <a:solidFill>
                            <a:srgbClr val="000000"/>
                          </a:solidFill>
                          <a:effectLst/>
                          <a:latin typeface="Calibri Light" panose="020F0302020204030204" pitchFamily="34" charset="0"/>
                        </a:rPr>
                        <a:t> </a:t>
                      </a:r>
                    </a:p>
                  </a:txBody>
                  <a:tcPr marL="6369" marR="6369" marT="636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41492286"/>
                  </a:ext>
                </a:extLst>
              </a:tr>
              <a:tr h="321619">
                <a:tc>
                  <a:txBody>
                    <a:bodyPr/>
                    <a:lstStyle/>
                    <a:p>
                      <a:pPr algn="l" fontAlgn="ctr"/>
                      <a:r>
                        <a:rPr lang="en-GB" sz="800" b="0" i="0" u="none" strike="noStrike">
                          <a:solidFill>
                            <a:srgbClr val="000000"/>
                          </a:solidFill>
                          <a:effectLst/>
                          <a:latin typeface="Calibri Light" panose="020F0302020204030204" pitchFamily="34" charset="0"/>
                        </a:rPr>
                        <a:t>Spanish</a:t>
                      </a:r>
                    </a:p>
                  </a:txBody>
                  <a:tcPr marL="6369" marR="6369" marT="63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GB" sz="800" b="0" i="0" u="none" strike="noStrike">
                          <a:solidFill>
                            <a:srgbClr val="000000"/>
                          </a:solidFill>
                          <a:effectLst/>
                          <a:latin typeface="Calibri Light" panose="020F0302020204030204" pitchFamily="34" charset="0"/>
                        </a:rPr>
                        <a:t> </a:t>
                      </a:r>
                    </a:p>
                  </a:txBody>
                  <a:tcPr marL="6369" marR="6369" marT="63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GB" sz="800" b="0" i="0" u="none" strike="noStrike">
                          <a:solidFill>
                            <a:srgbClr val="000000"/>
                          </a:solidFill>
                          <a:effectLst/>
                          <a:latin typeface="Calibri Light" panose="020F0302020204030204" pitchFamily="34" charset="0"/>
                        </a:rPr>
                        <a:t>Photography</a:t>
                      </a:r>
                    </a:p>
                  </a:txBody>
                  <a:tcPr marL="6369" marR="6369" marT="63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GB" sz="800" b="0" i="0" u="none" strike="noStrike">
                          <a:solidFill>
                            <a:srgbClr val="000000"/>
                          </a:solidFill>
                          <a:effectLst/>
                          <a:latin typeface="Calibri Light" panose="020F0302020204030204" pitchFamily="34" charset="0"/>
                        </a:rPr>
                        <a:t> </a:t>
                      </a:r>
                    </a:p>
                  </a:txBody>
                  <a:tcPr marL="6369" marR="6369" marT="63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GB" sz="800" b="0" i="0" u="none" strike="noStrike">
                          <a:solidFill>
                            <a:srgbClr val="000000"/>
                          </a:solidFill>
                          <a:effectLst/>
                          <a:latin typeface="Calibri Light" panose="020F0302020204030204" pitchFamily="34" charset="0"/>
                        </a:rPr>
                        <a:t>Sport</a:t>
                      </a:r>
                    </a:p>
                  </a:txBody>
                  <a:tcPr marL="6369" marR="6369" marT="63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GB" sz="800" b="0" i="0" u="none" strike="noStrike">
                          <a:solidFill>
                            <a:srgbClr val="000000"/>
                          </a:solidFill>
                          <a:effectLst/>
                          <a:latin typeface="Calibri Light" panose="020F0302020204030204" pitchFamily="34" charset="0"/>
                        </a:rPr>
                        <a:t> </a:t>
                      </a:r>
                    </a:p>
                  </a:txBody>
                  <a:tcPr marL="6369" marR="6369" marT="63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GB" sz="800" b="0" i="0" u="none" strike="noStrike">
                          <a:solidFill>
                            <a:srgbClr val="000000"/>
                          </a:solidFill>
                          <a:effectLst/>
                          <a:latin typeface="Calibri Light" panose="020F0302020204030204" pitchFamily="34" charset="0"/>
                        </a:rPr>
                        <a:t> </a:t>
                      </a:r>
                    </a:p>
                  </a:txBody>
                  <a:tcPr marL="6369" marR="6369" marT="63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800" b="0" i="0" u="none" strike="noStrike">
                          <a:solidFill>
                            <a:srgbClr val="000000"/>
                          </a:solidFill>
                          <a:effectLst/>
                          <a:latin typeface="Calibri Light" panose="020F0302020204030204" pitchFamily="34" charset="0"/>
                        </a:rPr>
                        <a:t> </a:t>
                      </a:r>
                    </a:p>
                  </a:txBody>
                  <a:tcPr marL="6369" marR="6369" marT="636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6975244"/>
                  </a:ext>
                </a:extLst>
              </a:tr>
              <a:tr h="321619">
                <a:tc>
                  <a:txBody>
                    <a:bodyPr/>
                    <a:lstStyle/>
                    <a:p>
                      <a:pPr algn="l" fontAlgn="ctr"/>
                      <a:r>
                        <a:rPr lang="en-GB" sz="800" b="0" i="0" u="none" strike="noStrike">
                          <a:solidFill>
                            <a:srgbClr val="000000"/>
                          </a:solidFill>
                          <a:effectLst/>
                          <a:latin typeface="Calibri Light" panose="020F0302020204030204" pitchFamily="34" charset="0"/>
                        </a:rPr>
                        <a:t>Business</a:t>
                      </a:r>
                    </a:p>
                  </a:txBody>
                  <a:tcPr marL="6369" marR="6369" marT="63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GB" sz="800" b="0" i="0" u="none" strike="noStrike">
                          <a:solidFill>
                            <a:srgbClr val="000000"/>
                          </a:solidFill>
                          <a:effectLst/>
                          <a:latin typeface="Calibri Light" panose="020F0302020204030204" pitchFamily="34" charset="0"/>
                        </a:rPr>
                        <a:t> </a:t>
                      </a:r>
                    </a:p>
                  </a:txBody>
                  <a:tcPr marL="6369" marR="6369" marT="63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GB" sz="800" b="0" i="0" u="none" strike="noStrike">
                          <a:solidFill>
                            <a:srgbClr val="000000"/>
                          </a:solidFill>
                          <a:effectLst/>
                          <a:latin typeface="Calibri Light" panose="020F0302020204030204" pitchFamily="34" charset="0"/>
                        </a:rPr>
                        <a:t>Physics</a:t>
                      </a:r>
                    </a:p>
                  </a:txBody>
                  <a:tcPr marL="6369" marR="6369" marT="63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GB" sz="800" b="0" i="0" u="none" strike="noStrike">
                          <a:solidFill>
                            <a:srgbClr val="000000"/>
                          </a:solidFill>
                          <a:effectLst/>
                          <a:latin typeface="Calibri Light" panose="020F0302020204030204" pitchFamily="34" charset="0"/>
                        </a:rPr>
                        <a:t> </a:t>
                      </a:r>
                    </a:p>
                  </a:txBody>
                  <a:tcPr marL="6369" marR="6369" marT="63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GB" sz="800" b="0" i="0" u="none" strike="noStrike">
                          <a:solidFill>
                            <a:srgbClr val="000000"/>
                          </a:solidFill>
                          <a:effectLst/>
                          <a:latin typeface="Calibri Light" panose="020F0302020204030204" pitchFamily="34" charset="0"/>
                        </a:rPr>
                        <a:t>Applied Law</a:t>
                      </a:r>
                    </a:p>
                  </a:txBody>
                  <a:tcPr marL="6369" marR="6369" marT="63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GB" sz="800" b="0" i="0" u="none" strike="noStrike">
                          <a:solidFill>
                            <a:srgbClr val="000000"/>
                          </a:solidFill>
                          <a:effectLst/>
                          <a:latin typeface="Calibri Light" panose="020F0302020204030204" pitchFamily="34" charset="0"/>
                        </a:rPr>
                        <a:t> </a:t>
                      </a:r>
                    </a:p>
                  </a:txBody>
                  <a:tcPr marL="6369" marR="6369" marT="63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GB" sz="800" b="0" i="0" u="none" strike="noStrike">
                          <a:solidFill>
                            <a:srgbClr val="000000"/>
                          </a:solidFill>
                          <a:effectLst/>
                          <a:latin typeface="Calibri Light" panose="020F0302020204030204" pitchFamily="34" charset="0"/>
                        </a:rPr>
                        <a:t> </a:t>
                      </a:r>
                    </a:p>
                  </a:txBody>
                  <a:tcPr marL="6369" marR="6369" marT="63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800" b="0" i="0" u="none" strike="noStrike">
                          <a:solidFill>
                            <a:srgbClr val="000000"/>
                          </a:solidFill>
                          <a:effectLst/>
                          <a:latin typeface="Calibri Light" panose="020F0302020204030204" pitchFamily="34" charset="0"/>
                        </a:rPr>
                        <a:t> </a:t>
                      </a:r>
                    </a:p>
                  </a:txBody>
                  <a:tcPr marL="6369" marR="6369" marT="636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88690467"/>
                  </a:ext>
                </a:extLst>
              </a:tr>
              <a:tr h="321619">
                <a:tc>
                  <a:txBody>
                    <a:bodyPr/>
                    <a:lstStyle/>
                    <a:p>
                      <a:pPr algn="l" fontAlgn="ctr"/>
                      <a:r>
                        <a:rPr lang="en-GB" sz="800" b="0" i="0" u="none" strike="noStrike">
                          <a:solidFill>
                            <a:srgbClr val="000000"/>
                          </a:solidFill>
                          <a:effectLst/>
                          <a:latin typeface="Calibri Light" panose="020F0302020204030204" pitchFamily="34" charset="0"/>
                        </a:rPr>
                        <a:t>Fine Art</a:t>
                      </a:r>
                    </a:p>
                  </a:txBody>
                  <a:tcPr marL="6369" marR="6369" marT="63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GB" sz="800" b="0" i="0" u="none" strike="noStrike">
                          <a:solidFill>
                            <a:srgbClr val="000000"/>
                          </a:solidFill>
                          <a:effectLst/>
                          <a:latin typeface="Calibri Light" panose="020F0302020204030204" pitchFamily="34" charset="0"/>
                        </a:rPr>
                        <a:t> </a:t>
                      </a:r>
                    </a:p>
                  </a:txBody>
                  <a:tcPr marL="6369" marR="6369" marT="63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GB" sz="800" b="0" i="0" u="none" strike="noStrike">
                          <a:solidFill>
                            <a:srgbClr val="000000"/>
                          </a:solidFill>
                          <a:effectLst/>
                          <a:latin typeface="Calibri Light" panose="020F0302020204030204" pitchFamily="34" charset="0"/>
                        </a:rPr>
                        <a:t>Product Design</a:t>
                      </a:r>
                    </a:p>
                  </a:txBody>
                  <a:tcPr marL="6369" marR="6369" marT="63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GB" sz="800" b="0" i="0" u="none" strike="noStrike">
                          <a:solidFill>
                            <a:srgbClr val="000000"/>
                          </a:solidFill>
                          <a:effectLst/>
                          <a:latin typeface="Calibri Light" panose="020F0302020204030204" pitchFamily="34" charset="0"/>
                        </a:rPr>
                        <a:t> </a:t>
                      </a:r>
                    </a:p>
                  </a:txBody>
                  <a:tcPr marL="6369" marR="6369" marT="63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GB" sz="800" b="0" i="0" u="none" strike="noStrike">
                          <a:solidFill>
                            <a:srgbClr val="000000"/>
                          </a:solidFill>
                          <a:effectLst/>
                          <a:latin typeface="Calibri Light" panose="020F0302020204030204" pitchFamily="34" charset="0"/>
                        </a:rPr>
                        <a:t>Creative Media</a:t>
                      </a:r>
                    </a:p>
                  </a:txBody>
                  <a:tcPr marL="6369" marR="6369" marT="63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GB" sz="800" b="0" i="0" u="none" strike="noStrike">
                          <a:solidFill>
                            <a:srgbClr val="000000"/>
                          </a:solidFill>
                          <a:effectLst/>
                          <a:latin typeface="Calibri Light" panose="020F0302020204030204" pitchFamily="34" charset="0"/>
                        </a:rPr>
                        <a:t> </a:t>
                      </a:r>
                    </a:p>
                  </a:txBody>
                  <a:tcPr marL="6369" marR="6369" marT="63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GB" sz="800" b="0" i="0" u="none" strike="noStrike">
                          <a:solidFill>
                            <a:srgbClr val="000000"/>
                          </a:solidFill>
                          <a:effectLst/>
                          <a:latin typeface="Calibri Light" panose="020F0302020204030204" pitchFamily="34" charset="0"/>
                        </a:rPr>
                        <a:t> </a:t>
                      </a:r>
                    </a:p>
                  </a:txBody>
                  <a:tcPr marL="6369" marR="6369" marT="63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800" b="0" i="0" u="none" strike="noStrike">
                          <a:solidFill>
                            <a:srgbClr val="000000"/>
                          </a:solidFill>
                          <a:effectLst/>
                          <a:latin typeface="Calibri Light" panose="020F0302020204030204" pitchFamily="34" charset="0"/>
                        </a:rPr>
                        <a:t> </a:t>
                      </a:r>
                    </a:p>
                  </a:txBody>
                  <a:tcPr marL="6369" marR="6369" marT="636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23658502"/>
                  </a:ext>
                </a:extLst>
              </a:tr>
              <a:tr h="321619">
                <a:tc>
                  <a:txBody>
                    <a:bodyPr/>
                    <a:lstStyle/>
                    <a:p>
                      <a:pPr algn="l" fontAlgn="ctr"/>
                      <a:r>
                        <a:rPr lang="en-GB" sz="800" b="0" i="0" u="none" strike="noStrike">
                          <a:solidFill>
                            <a:srgbClr val="000000"/>
                          </a:solidFill>
                          <a:effectLst/>
                          <a:latin typeface="Calibri Light" panose="020F0302020204030204" pitchFamily="34" charset="0"/>
                        </a:rPr>
                        <a:t>Drama &amp; Theatre Studies</a:t>
                      </a:r>
                    </a:p>
                  </a:txBody>
                  <a:tcPr marL="6369" marR="6369" marT="63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GB" sz="800" b="0" i="0" u="none" strike="noStrike">
                          <a:solidFill>
                            <a:srgbClr val="000000"/>
                          </a:solidFill>
                          <a:effectLst/>
                          <a:latin typeface="Calibri Light" panose="020F0302020204030204" pitchFamily="34" charset="0"/>
                        </a:rPr>
                        <a:t> </a:t>
                      </a:r>
                    </a:p>
                  </a:txBody>
                  <a:tcPr marL="6369" marR="6369" marT="63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GB" sz="800" b="0" i="0" u="none" strike="noStrike">
                          <a:solidFill>
                            <a:srgbClr val="000000"/>
                          </a:solidFill>
                          <a:effectLst/>
                          <a:latin typeface="Calibri Light" panose="020F0302020204030204" pitchFamily="34" charset="0"/>
                        </a:rPr>
                        <a:t>Psychology</a:t>
                      </a:r>
                    </a:p>
                  </a:txBody>
                  <a:tcPr marL="6369" marR="6369" marT="63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GB" sz="800" b="0" i="0" u="none" strike="noStrike">
                          <a:solidFill>
                            <a:srgbClr val="000000"/>
                          </a:solidFill>
                          <a:effectLst/>
                          <a:latin typeface="Calibri Light" panose="020F0302020204030204" pitchFamily="34" charset="0"/>
                        </a:rPr>
                        <a:t> </a:t>
                      </a:r>
                    </a:p>
                  </a:txBody>
                  <a:tcPr marL="6369" marR="6369" marT="63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GB" sz="800" b="0" i="0" u="none" strike="noStrike">
                          <a:solidFill>
                            <a:srgbClr val="000000"/>
                          </a:solidFill>
                          <a:effectLst/>
                          <a:latin typeface="Calibri Light" panose="020F0302020204030204" pitchFamily="34" charset="0"/>
                        </a:rPr>
                        <a:t> </a:t>
                      </a:r>
                    </a:p>
                  </a:txBody>
                  <a:tcPr marL="6369" marR="6369" marT="63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GB" sz="800" b="0" i="0" u="none" strike="noStrike">
                          <a:solidFill>
                            <a:srgbClr val="000000"/>
                          </a:solidFill>
                          <a:effectLst/>
                          <a:latin typeface="Calibri Light" panose="020F0302020204030204" pitchFamily="34" charset="0"/>
                        </a:rPr>
                        <a:t> </a:t>
                      </a:r>
                    </a:p>
                  </a:txBody>
                  <a:tcPr marL="6369" marR="6369" marT="63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GB" sz="800" b="0" i="0" u="none" strike="noStrike">
                          <a:solidFill>
                            <a:srgbClr val="000000"/>
                          </a:solidFill>
                          <a:effectLst/>
                          <a:latin typeface="Calibri Light" panose="020F0302020204030204" pitchFamily="34" charset="0"/>
                        </a:rPr>
                        <a:t> </a:t>
                      </a:r>
                    </a:p>
                  </a:txBody>
                  <a:tcPr marL="6369" marR="6369" marT="63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800" b="0" i="0" u="none" strike="noStrike">
                          <a:solidFill>
                            <a:srgbClr val="000000"/>
                          </a:solidFill>
                          <a:effectLst/>
                          <a:latin typeface="Calibri Light" panose="020F0302020204030204" pitchFamily="34" charset="0"/>
                        </a:rPr>
                        <a:t> </a:t>
                      </a:r>
                    </a:p>
                  </a:txBody>
                  <a:tcPr marL="6369" marR="6369" marT="636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05184774"/>
                  </a:ext>
                </a:extLst>
              </a:tr>
              <a:tr h="321619">
                <a:tc>
                  <a:txBody>
                    <a:bodyPr/>
                    <a:lstStyle/>
                    <a:p>
                      <a:pPr algn="l" fontAlgn="ctr"/>
                      <a:r>
                        <a:rPr lang="en-GB" sz="800" b="0" i="0" u="none" strike="noStrike">
                          <a:solidFill>
                            <a:srgbClr val="000000"/>
                          </a:solidFill>
                          <a:effectLst/>
                          <a:latin typeface="Calibri Light" panose="020F0302020204030204" pitchFamily="34" charset="0"/>
                        </a:rPr>
                        <a:t>Geography</a:t>
                      </a:r>
                    </a:p>
                  </a:txBody>
                  <a:tcPr marL="6369" marR="6369" marT="63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GB" sz="800" b="0" i="0" u="none" strike="noStrike">
                          <a:solidFill>
                            <a:srgbClr val="000000"/>
                          </a:solidFill>
                          <a:effectLst/>
                          <a:latin typeface="Calibri Light" panose="020F0302020204030204" pitchFamily="34" charset="0"/>
                        </a:rPr>
                        <a:t> </a:t>
                      </a:r>
                    </a:p>
                  </a:txBody>
                  <a:tcPr marL="6369" marR="6369" marT="63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GB" sz="800" b="0" i="0" u="none" strike="noStrike">
                          <a:solidFill>
                            <a:srgbClr val="000000"/>
                          </a:solidFill>
                          <a:effectLst/>
                          <a:latin typeface="Calibri Light" panose="020F0302020204030204" pitchFamily="34" charset="0"/>
                        </a:rPr>
                        <a:t>History</a:t>
                      </a:r>
                    </a:p>
                  </a:txBody>
                  <a:tcPr marL="6369" marR="6369" marT="63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GB" sz="800" b="0" i="0" u="none" strike="noStrike">
                          <a:solidFill>
                            <a:srgbClr val="000000"/>
                          </a:solidFill>
                          <a:effectLst/>
                          <a:latin typeface="Calibri Light" panose="020F0302020204030204" pitchFamily="34" charset="0"/>
                        </a:rPr>
                        <a:t> </a:t>
                      </a:r>
                    </a:p>
                  </a:txBody>
                  <a:tcPr marL="6369" marR="6369" marT="63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GB" sz="800" b="0" i="0" u="none" strike="noStrike">
                          <a:solidFill>
                            <a:srgbClr val="000000"/>
                          </a:solidFill>
                          <a:effectLst/>
                          <a:latin typeface="Calibri Light" panose="020F0302020204030204" pitchFamily="34" charset="0"/>
                        </a:rPr>
                        <a:t> </a:t>
                      </a:r>
                    </a:p>
                  </a:txBody>
                  <a:tcPr marL="6369" marR="6369" marT="63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GB" sz="800" b="0" i="0" u="none" strike="noStrike">
                          <a:solidFill>
                            <a:srgbClr val="000000"/>
                          </a:solidFill>
                          <a:effectLst/>
                          <a:latin typeface="Calibri Light" panose="020F0302020204030204" pitchFamily="34" charset="0"/>
                        </a:rPr>
                        <a:t> </a:t>
                      </a:r>
                    </a:p>
                  </a:txBody>
                  <a:tcPr marL="6369" marR="6369" marT="63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GB" sz="800" b="0" i="0" u="none" strike="noStrike">
                          <a:solidFill>
                            <a:srgbClr val="000000"/>
                          </a:solidFill>
                          <a:effectLst/>
                          <a:latin typeface="Calibri Light" panose="020F0302020204030204" pitchFamily="34" charset="0"/>
                        </a:rPr>
                        <a:t> </a:t>
                      </a:r>
                    </a:p>
                  </a:txBody>
                  <a:tcPr marL="6369" marR="6369" marT="63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800" b="0" i="0" u="none" strike="noStrike">
                          <a:solidFill>
                            <a:srgbClr val="000000"/>
                          </a:solidFill>
                          <a:effectLst/>
                          <a:latin typeface="Calibri Light" panose="020F0302020204030204" pitchFamily="34" charset="0"/>
                        </a:rPr>
                        <a:t> </a:t>
                      </a:r>
                    </a:p>
                  </a:txBody>
                  <a:tcPr marL="6369" marR="6369" marT="636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02816165"/>
                  </a:ext>
                </a:extLst>
              </a:tr>
              <a:tr h="321619">
                <a:tc>
                  <a:txBody>
                    <a:bodyPr/>
                    <a:lstStyle/>
                    <a:p>
                      <a:pPr algn="l" fontAlgn="ctr"/>
                      <a:r>
                        <a:rPr lang="en-GB" sz="800" b="0" i="0" u="none" strike="noStrike">
                          <a:solidFill>
                            <a:srgbClr val="000000"/>
                          </a:solidFill>
                          <a:effectLst/>
                          <a:latin typeface="Calibri Light" panose="020F0302020204030204" pitchFamily="34" charset="0"/>
                        </a:rPr>
                        <a:t>Biology</a:t>
                      </a:r>
                    </a:p>
                  </a:txBody>
                  <a:tcPr marL="6369" marR="6369" marT="63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GB" sz="800" b="0" i="0" u="none" strike="noStrike">
                          <a:solidFill>
                            <a:srgbClr val="000000"/>
                          </a:solidFill>
                          <a:effectLst/>
                          <a:latin typeface="Calibri Light" panose="020F0302020204030204" pitchFamily="34" charset="0"/>
                        </a:rPr>
                        <a:t> </a:t>
                      </a:r>
                    </a:p>
                  </a:txBody>
                  <a:tcPr marL="6369" marR="6369" marT="63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GB" sz="800" b="0" i="0" u="none" strike="noStrike">
                          <a:solidFill>
                            <a:srgbClr val="000000"/>
                          </a:solidFill>
                          <a:effectLst/>
                          <a:latin typeface="Calibri Light" panose="020F0302020204030204" pitchFamily="34" charset="0"/>
                        </a:rPr>
                        <a:t>Philosophy &amp; </a:t>
                      </a:r>
                      <a:r>
                        <a:rPr lang="en-GB" sz="800" b="0" i="0" u="none" strike="noStrike" dirty="0">
                          <a:solidFill>
                            <a:srgbClr val="000000"/>
                          </a:solidFill>
                          <a:effectLst/>
                          <a:latin typeface="Calibri Light" panose="020F0302020204030204" pitchFamily="34" charset="0"/>
                        </a:rPr>
                        <a:t>Ethics</a:t>
                      </a:r>
                    </a:p>
                  </a:txBody>
                  <a:tcPr marL="6369" marR="6369" marT="63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GB" sz="800" b="0" i="0" u="none" strike="noStrike">
                          <a:solidFill>
                            <a:srgbClr val="000000"/>
                          </a:solidFill>
                          <a:effectLst/>
                          <a:latin typeface="Calibri Light" panose="020F0302020204030204" pitchFamily="34" charset="0"/>
                        </a:rPr>
                        <a:t> </a:t>
                      </a:r>
                    </a:p>
                  </a:txBody>
                  <a:tcPr marL="6369" marR="6369" marT="63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GB" sz="800" b="0" i="0" u="none" strike="noStrike">
                          <a:solidFill>
                            <a:srgbClr val="000000"/>
                          </a:solidFill>
                          <a:effectLst/>
                          <a:latin typeface="Calibri Light" panose="020F0302020204030204" pitchFamily="34" charset="0"/>
                        </a:rPr>
                        <a:t> </a:t>
                      </a:r>
                    </a:p>
                  </a:txBody>
                  <a:tcPr marL="6369" marR="6369" marT="63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GB" sz="800" b="0" i="0" u="none" strike="noStrike">
                          <a:solidFill>
                            <a:srgbClr val="000000"/>
                          </a:solidFill>
                          <a:effectLst/>
                          <a:latin typeface="Calibri Light" panose="020F0302020204030204" pitchFamily="34" charset="0"/>
                        </a:rPr>
                        <a:t> </a:t>
                      </a:r>
                    </a:p>
                  </a:txBody>
                  <a:tcPr marL="6369" marR="6369" marT="63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GB" sz="800" b="0" i="0" u="none" strike="noStrike">
                          <a:solidFill>
                            <a:srgbClr val="000000"/>
                          </a:solidFill>
                          <a:effectLst/>
                          <a:latin typeface="Calibri Light" panose="020F0302020204030204" pitchFamily="34" charset="0"/>
                        </a:rPr>
                        <a:t> </a:t>
                      </a:r>
                    </a:p>
                  </a:txBody>
                  <a:tcPr marL="6369" marR="6369" marT="63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800" b="0" i="0" u="none" strike="noStrike">
                          <a:solidFill>
                            <a:srgbClr val="000000"/>
                          </a:solidFill>
                          <a:effectLst/>
                          <a:latin typeface="Calibri Light" panose="020F0302020204030204" pitchFamily="34" charset="0"/>
                        </a:rPr>
                        <a:t> </a:t>
                      </a:r>
                    </a:p>
                  </a:txBody>
                  <a:tcPr marL="6369" marR="6369" marT="636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63121043"/>
                  </a:ext>
                </a:extLst>
              </a:tr>
              <a:tr h="321619">
                <a:tc>
                  <a:txBody>
                    <a:bodyPr/>
                    <a:lstStyle/>
                    <a:p>
                      <a:pPr algn="l" fontAlgn="ctr"/>
                      <a:r>
                        <a:rPr lang="en-GB" sz="800" b="0" i="0" u="none" strike="noStrike">
                          <a:solidFill>
                            <a:srgbClr val="000000"/>
                          </a:solidFill>
                          <a:effectLst/>
                          <a:latin typeface="Calibri Light" panose="020F0302020204030204" pitchFamily="34" charset="0"/>
                        </a:rPr>
                        <a:t>Computer Science</a:t>
                      </a:r>
                    </a:p>
                  </a:txBody>
                  <a:tcPr marL="6369" marR="6369" marT="63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GB" sz="800" b="0" i="0" u="none" strike="noStrike" dirty="0">
                          <a:solidFill>
                            <a:srgbClr val="000000"/>
                          </a:solidFill>
                          <a:effectLst/>
                          <a:latin typeface="Calibri Light" panose="020F0302020204030204" pitchFamily="34" charset="0"/>
                        </a:rPr>
                        <a:t> </a:t>
                      </a:r>
                    </a:p>
                  </a:txBody>
                  <a:tcPr marL="6369" marR="6369" marT="63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GB" sz="800" b="0" i="0" u="none" strike="noStrike" dirty="0">
                          <a:solidFill>
                            <a:srgbClr val="000000"/>
                          </a:solidFill>
                          <a:effectLst/>
                          <a:latin typeface="Calibri Light" panose="020F0302020204030204" pitchFamily="34" charset="0"/>
                        </a:rPr>
                        <a:t>Music </a:t>
                      </a:r>
                    </a:p>
                  </a:txBody>
                  <a:tcPr marL="6369" marR="6369" marT="63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GB" sz="800" b="0" i="0" u="none" strike="noStrike">
                          <a:solidFill>
                            <a:srgbClr val="000000"/>
                          </a:solidFill>
                          <a:effectLst/>
                          <a:latin typeface="Calibri Light" panose="020F0302020204030204" pitchFamily="34" charset="0"/>
                        </a:rPr>
                        <a:t> </a:t>
                      </a:r>
                    </a:p>
                  </a:txBody>
                  <a:tcPr marL="6369" marR="6369" marT="63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GB" sz="800" b="0" i="0" u="none" strike="noStrike">
                          <a:solidFill>
                            <a:srgbClr val="000000"/>
                          </a:solidFill>
                          <a:effectLst/>
                          <a:latin typeface="Calibri Light" panose="020F0302020204030204" pitchFamily="34" charset="0"/>
                        </a:rPr>
                        <a:t> </a:t>
                      </a:r>
                    </a:p>
                  </a:txBody>
                  <a:tcPr marL="6369" marR="6369" marT="63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GB" sz="800" b="0" i="0" u="none" strike="noStrike">
                          <a:solidFill>
                            <a:srgbClr val="000000"/>
                          </a:solidFill>
                          <a:effectLst/>
                          <a:latin typeface="Calibri Light" panose="020F0302020204030204" pitchFamily="34" charset="0"/>
                        </a:rPr>
                        <a:t> </a:t>
                      </a:r>
                    </a:p>
                  </a:txBody>
                  <a:tcPr marL="6369" marR="6369" marT="63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GB" sz="800" b="0" i="0" u="none" strike="noStrike">
                          <a:solidFill>
                            <a:srgbClr val="000000"/>
                          </a:solidFill>
                          <a:effectLst/>
                          <a:latin typeface="Calibri Light" panose="020F0302020204030204" pitchFamily="34" charset="0"/>
                        </a:rPr>
                        <a:t> </a:t>
                      </a:r>
                    </a:p>
                  </a:txBody>
                  <a:tcPr marL="6369" marR="6369" marT="63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800" b="0" i="0" u="none" strike="noStrike" dirty="0">
                          <a:solidFill>
                            <a:srgbClr val="000000"/>
                          </a:solidFill>
                          <a:effectLst/>
                          <a:latin typeface="Calibri Light" panose="020F0302020204030204" pitchFamily="34" charset="0"/>
                        </a:rPr>
                        <a:t> </a:t>
                      </a:r>
                    </a:p>
                  </a:txBody>
                  <a:tcPr marL="6369" marR="6369" marT="636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14135119"/>
                  </a:ext>
                </a:extLst>
              </a:tr>
            </a:tbl>
          </a:graphicData>
        </a:graphic>
      </p:graphicFrame>
      <p:sp>
        <p:nvSpPr>
          <p:cNvPr id="10" name="TextBox 9">
            <a:extLst>
              <a:ext uri="{FF2B5EF4-FFF2-40B4-BE49-F238E27FC236}">
                <a16:creationId xmlns:a16="http://schemas.microsoft.com/office/drawing/2014/main" id="{EF230D3A-C61F-1C4C-881E-325A2D38F812}"/>
              </a:ext>
            </a:extLst>
          </p:cNvPr>
          <p:cNvSpPr txBox="1"/>
          <p:nvPr/>
        </p:nvSpPr>
        <p:spPr>
          <a:xfrm>
            <a:off x="256572" y="7340281"/>
            <a:ext cx="3482051" cy="276999"/>
          </a:xfrm>
          <a:prstGeom prst="rect">
            <a:avLst/>
          </a:prstGeom>
          <a:noFill/>
        </p:spPr>
        <p:txBody>
          <a:bodyPr wrap="square" rtlCol="0">
            <a:spAutoFit/>
          </a:bodyPr>
          <a:lstStyle/>
          <a:p>
            <a:r>
              <a:rPr lang="en-US" sz="1200" dirty="0">
                <a:latin typeface="+mj-lt"/>
              </a:rPr>
              <a:t>Do you currently qualify for extra time during exams? </a:t>
            </a:r>
          </a:p>
        </p:txBody>
      </p:sp>
      <p:sp>
        <p:nvSpPr>
          <p:cNvPr id="5" name="Rectangle 4">
            <a:extLst>
              <a:ext uri="{FF2B5EF4-FFF2-40B4-BE49-F238E27FC236}">
                <a16:creationId xmlns:a16="http://schemas.microsoft.com/office/drawing/2014/main" id="{A8EC50D6-57A6-884A-9CCC-09C85F5FA574}"/>
              </a:ext>
            </a:extLst>
          </p:cNvPr>
          <p:cNvSpPr/>
          <p:nvPr/>
        </p:nvSpPr>
        <p:spPr>
          <a:xfrm>
            <a:off x="3738622" y="7338353"/>
            <a:ext cx="231494" cy="254643"/>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12" name="TextBox 11">
            <a:extLst>
              <a:ext uri="{FF2B5EF4-FFF2-40B4-BE49-F238E27FC236}">
                <a16:creationId xmlns:a16="http://schemas.microsoft.com/office/drawing/2014/main" id="{EDFC6C83-BCD8-9B44-BAA7-1D4666D77EC6}"/>
              </a:ext>
            </a:extLst>
          </p:cNvPr>
          <p:cNvSpPr txBox="1"/>
          <p:nvPr/>
        </p:nvSpPr>
        <p:spPr>
          <a:xfrm>
            <a:off x="270076" y="7828346"/>
            <a:ext cx="3482051" cy="276999"/>
          </a:xfrm>
          <a:prstGeom prst="rect">
            <a:avLst/>
          </a:prstGeom>
          <a:noFill/>
        </p:spPr>
        <p:txBody>
          <a:bodyPr wrap="square" rtlCol="0">
            <a:spAutoFit/>
          </a:bodyPr>
          <a:lstStyle/>
          <a:p>
            <a:r>
              <a:rPr lang="en-US" sz="1200" dirty="0">
                <a:latin typeface="+mj-lt"/>
              </a:rPr>
              <a:t>Do you currently qualify for free school meals? </a:t>
            </a:r>
          </a:p>
        </p:txBody>
      </p:sp>
      <p:sp>
        <p:nvSpPr>
          <p:cNvPr id="15" name="Rectangle 14">
            <a:extLst>
              <a:ext uri="{FF2B5EF4-FFF2-40B4-BE49-F238E27FC236}">
                <a16:creationId xmlns:a16="http://schemas.microsoft.com/office/drawing/2014/main" id="{A8A2A65B-8CD5-B547-9A0E-7BC45E82FCAA}"/>
              </a:ext>
            </a:extLst>
          </p:cNvPr>
          <p:cNvSpPr/>
          <p:nvPr/>
        </p:nvSpPr>
        <p:spPr>
          <a:xfrm>
            <a:off x="3752126" y="7837994"/>
            <a:ext cx="231494" cy="254643"/>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16" name="TextBox 15">
            <a:extLst>
              <a:ext uri="{FF2B5EF4-FFF2-40B4-BE49-F238E27FC236}">
                <a16:creationId xmlns:a16="http://schemas.microsoft.com/office/drawing/2014/main" id="{8A85CF21-9F52-2D4F-8ADE-F904E36C384A}"/>
              </a:ext>
            </a:extLst>
          </p:cNvPr>
          <p:cNvSpPr txBox="1"/>
          <p:nvPr/>
        </p:nvSpPr>
        <p:spPr>
          <a:xfrm>
            <a:off x="295155" y="8397434"/>
            <a:ext cx="2922607" cy="276999"/>
          </a:xfrm>
          <a:prstGeom prst="rect">
            <a:avLst/>
          </a:prstGeom>
          <a:noFill/>
        </p:spPr>
        <p:txBody>
          <a:bodyPr wrap="square" rtlCol="0">
            <a:spAutoFit/>
          </a:bodyPr>
          <a:lstStyle/>
          <a:p>
            <a:r>
              <a:rPr lang="en-US" sz="1200" dirty="0">
                <a:latin typeface="+mj-lt"/>
              </a:rPr>
              <a:t>Do you have any special educational needs?</a:t>
            </a:r>
          </a:p>
        </p:txBody>
      </p:sp>
      <p:sp>
        <p:nvSpPr>
          <p:cNvPr id="17" name="Rectangle 16">
            <a:extLst>
              <a:ext uri="{FF2B5EF4-FFF2-40B4-BE49-F238E27FC236}">
                <a16:creationId xmlns:a16="http://schemas.microsoft.com/office/drawing/2014/main" id="{5CF070BA-6855-A24F-9DCE-1FF015CD7202}"/>
              </a:ext>
            </a:extLst>
          </p:cNvPr>
          <p:cNvSpPr/>
          <p:nvPr/>
        </p:nvSpPr>
        <p:spPr>
          <a:xfrm>
            <a:off x="3754055" y="8383933"/>
            <a:ext cx="231494" cy="254643"/>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cxnSp>
        <p:nvCxnSpPr>
          <p:cNvPr id="11" name="Straight Connector 10">
            <a:extLst>
              <a:ext uri="{FF2B5EF4-FFF2-40B4-BE49-F238E27FC236}">
                <a16:creationId xmlns:a16="http://schemas.microsoft.com/office/drawing/2014/main" id="{317A5DAD-D0C0-3646-B601-F4C9347F37E6}"/>
              </a:ext>
            </a:extLst>
          </p:cNvPr>
          <p:cNvCxnSpPr>
            <a:cxnSpLocks/>
          </p:cNvCxnSpPr>
          <p:nvPr/>
        </p:nvCxnSpPr>
        <p:spPr>
          <a:xfrm>
            <a:off x="1759353" y="9225022"/>
            <a:ext cx="5266480" cy="0"/>
          </a:xfrm>
          <a:prstGeom prst="line">
            <a:avLst/>
          </a:prstGeom>
        </p:spPr>
        <p:style>
          <a:lnRef idx="1">
            <a:schemeClr val="dk1"/>
          </a:lnRef>
          <a:fillRef idx="0">
            <a:schemeClr val="dk1"/>
          </a:fillRef>
          <a:effectRef idx="0">
            <a:schemeClr val="dk1"/>
          </a:effectRef>
          <a:fontRef idx="minor">
            <a:schemeClr val="tx1"/>
          </a:fontRef>
        </p:style>
      </p:cxnSp>
      <p:sp>
        <p:nvSpPr>
          <p:cNvPr id="19" name="TextBox 18">
            <a:extLst>
              <a:ext uri="{FF2B5EF4-FFF2-40B4-BE49-F238E27FC236}">
                <a16:creationId xmlns:a16="http://schemas.microsoft.com/office/drawing/2014/main" id="{847033D2-E719-264B-95DE-96D94DBF2078}"/>
              </a:ext>
            </a:extLst>
          </p:cNvPr>
          <p:cNvSpPr txBox="1"/>
          <p:nvPr/>
        </p:nvSpPr>
        <p:spPr>
          <a:xfrm>
            <a:off x="320233" y="9035967"/>
            <a:ext cx="2922607" cy="276999"/>
          </a:xfrm>
          <a:prstGeom prst="rect">
            <a:avLst/>
          </a:prstGeom>
          <a:noFill/>
        </p:spPr>
        <p:txBody>
          <a:bodyPr wrap="square" rtlCol="0">
            <a:spAutoFit/>
          </a:bodyPr>
          <a:lstStyle/>
          <a:p>
            <a:r>
              <a:rPr lang="en-US" sz="1200" dirty="0">
                <a:latin typeface="+mj-lt"/>
              </a:rPr>
              <a:t>If yes, please specify:</a:t>
            </a:r>
          </a:p>
        </p:txBody>
      </p:sp>
      <p:sp>
        <p:nvSpPr>
          <p:cNvPr id="21" name="TextBox 20">
            <a:extLst>
              <a:ext uri="{FF2B5EF4-FFF2-40B4-BE49-F238E27FC236}">
                <a16:creationId xmlns:a16="http://schemas.microsoft.com/office/drawing/2014/main" id="{361F7F24-0C3D-8C42-9270-4D05D0623AD0}"/>
              </a:ext>
            </a:extLst>
          </p:cNvPr>
          <p:cNvSpPr txBox="1"/>
          <p:nvPr/>
        </p:nvSpPr>
        <p:spPr>
          <a:xfrm>
            <a:off x="279723" y="9736238"/>
            <a:ext cx="7047052" cy="707886"/>
          </a:xfrm>
          <a:prstGeom prst="rect">
            <a:avLst/>
          </a:prstGeom>
          <a:noFill/>
        </p:spPr>
        <p:txBody>
          <a:bodyPr wrap="square" rtlCol="0">
            <a:spAutoFit/>
          </a:bodyPr>
          <a:lstStyle/>
          <a:p>
            <a:pPr algn="just"/>
            <a:r>
              <a:rPr lang="en-US" sz="1000" dirty="0">
                <a:latin typeface="+mj-lt"/>
              </a:rPr>
              <a:t>DATA PROTECTION: The information you have provided will be stored electronically and used to process your application.  The information may be shared with relevant staff on a need-to-know basis for administration purposes, providing support, for health and safety reasons or in the event of an emergency. At no time will your personal information be passed on to organisations for marketing or sales purposes.</a:t>
            </a:r>
          </a:p>
        </p:txBody>
      </p:sp>
      <p:sp>
        <p:nvSpPr>
          <p:cNvPr id="18" name="TextBox 17">
            <a:extLst>
              <a:ext uri="{FF2B5EF4-FFF2-40B4-BE49-F238E27FC236}">
                <a16:creationId xmlns:a16="http://schemas.microsoft.com/office/drawing/2014/main" id="{4D7FB0B8-439E-364E-BDF6-786B1779E895}"/>
              </a:ext>
            </a:extLst>
          </p:cNvPr>
          <p:cNvSpPr txBox="1"/>
          <p:nvPr/>
        </p:nvSpPr>
        <p:spPr>
          <a:xfrm>
            <a:off x="258502" y="6543553"/>
            <a:ext cx="3482051" cy="276999"/>
          </a:xfrm>
          <a:prstGeom prst="rect">
            <a:avLst/>
          </a:prstGeom>
          <a:noFill/>
        </p:spPr>
        <p:txBody>
          <a:bodyPr wrap="square" rtlCol="0">
            <a:spAutoFit/>
          </a:bodyPr>
          <a:lstStyle/>
          <a:p>
            <a:r>
              <a:rPr lang="en-US" sz="1200" dirty="0">
                <a:latin typeface="+mj-lt"/>
              </a:rPr>
              <a:t>Where did you hear about our Sixth Form? </a:t>
            </a:r>
          </a:p>
        </p:txBody>
      </p:sp>
      <p:cxnSp>
        <p:nvCxnSpPr>
          <p:cNvPr id="20" name="Straight Connector 19">
            <a:extLst>
              <a:ext uri="{FF2B5EF4-FFF2-40B4-BE49-F238E27FC236}">
                <a16:creationId xmlns:a16="http://schemas.microsoft.com/office/drawing/2014/main" id="{5FAC09F6-7775-6E43-A306-BE8742EB6C45}"/>
              </a:ext>
            </a:extLst>
          </p:cNvPr>
          <p:cNvCxnSpPr>
            <a:cxnSpLocks/>
          </p:cNvCxnSpPr>
          <p:nvPr/>
        </p:nvCxnSpPr>
        <p:spPr>
          <a:xfrm>
            <a:off x="3115520" y="6726819"/>
            <a:ext cx="4037634" cy="0"/>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57115337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235</TotalTime>
  <Words>448</Words>
  <Application>Microsoft Macintosh PowerPoint</Application>
  <PresentationFormat>Custom</PresentationFormat>
  <Paragraphs>156</Paragraphs>
  <Slides>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Calibri Light</vt:lpstr>
      <vt:lpstr>Office Theme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Mrs N Newstead</dc:creator>
  <cp:lastModifiedBy>Mrs K Edgar</cp:lastModifiedBy>
  <cp:revision>12</cp:revision>
  <cp:lastPrinted>2020-11-25T10:41:42Z</cp:lastPrinted>
  <dcterms:created xsi:type="dcterms:W3CDTF">2020-11-20T12:33:09Z</dcterms:created>
  <dcterms:modified xsi:type="dcterms:W3CDTF">2022-01-24T12:40:12Z</dcterms:modified>
</cp:coreProperties>
</file>